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video/unknown"/>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95" r:id="rId4"/>
  </p:sldMasterIdLst>
  <p:notesMasterIdLst>
    <p:notesMasterId r:id="rId39"/>
  </p:notesMasterIdLst>
  <p:handoutMasterIdLst>
    <p:handoutMasterId r:id="rId40"/>
  </p:handoutMasterIdLst>
  <p:sldIdLst>
    <p:sldId id="285" r:id="rId5"/>
    <p:sldId id="445" r:id="rId6"/>
    <p:sldId id="515" r:id="rId7"/>
    <p:sldId id="516" r:id="rId8"/>
    <p:sldId id="517" r:id="rId9"/>
    <p:sldId id="494" r:id="rId10"/>
    <p:sldId id="491" r:id="rId11"/>
    <p:sldId id="497" r:id="rId12"/>
    <p:sldId id="506" r:id="rId13"/>
    <p:sldId id="498" r:id="rId14"/>
    <p:sldId id="500" r:id="rId15"/>
    <p:sldId id="501" r:id="rId16"/>
    <p:sldId id="503" r:id="rId17"/>
    <p:sldId id="502" r:id="rId18"/>
    <p:sldId id="495" r:id="rId19"/>
    <p:sldId id="492" r:id="rId20"/>
    <p:sldId id="518" r:id="rId21"/>
    <p:sldId id="505" r:id="rId22"/>
    <p:sldId id="478" r:id="rId23"/>
    <p:sldId id="476" r:id="rId24"/>
    <p:sldId id="496" r:id="rId25"/>
    <p:sldId id="504" r:id="rId26"/>
    <p:sldId id="481" r:id="rId27"/>
    <p:sldId id="514" r:id="rId28"/>
    <p:sldId id="482" r:id="rId29"/>
    <p:sldId id="483" r:id="rId30"/>
    <p:sldId id="484" r:id="rId31"/>
    <p:sldId id="485" r:id="rId32"/>
    <p:sldId id="486" r:id="rId33"/>
    <p:sldId id="487" r:id="rId34"/>
    <p:sldId id="519" r:id="rId35"/>
    <p:sldId id="513" r:id="rId36"/>
    <p:sldId id="446" r:id="rId37"/>
    <p:sldId id="301" r:id="rId38"/>
  </p:sldIdLst>
  <p:sldSz cx="13004800" cy="9753600"/>
  <p:notesSz cx="6858000" cy="9144000"/>
  <p:defaultTextStyle>
    <a:defPPr>
      <a:defRPr lang="en-US"/>
    </a:defPPr>
    <a:lvl1pPr algn="l" rtl="0" fontAlgn="base">
      <a:spcBef>
        <a:spcPct val="0"/>
      </a:spcBef>
      <a:spcAft>
        <a:spcPct val="0"/>
      </a:spcAft>
      <a:defRPr sz="4300" kern="1200">
        <a:solidFill>
          <a:srgbClr val="000000"/>
        </a:solidFill>
        <a:latin typeface="Gill Sans" charset="0"/>
        <a:ea typeface="ヒラギノ角ゴ ProN W3" charset="0"/>
        <a:cs typeface="ヒラギノ角ゴ ProN W3" charset="0"/>
        <a:sym typeface="Gill Sans" charset="0"/>
      </a:defRPr>
    </a:lvl1pPr>
    <a:lvl2pPr marL="455613" indent="1588" algn="l" rtl="0" fontAlgn="base">
      <a:spcBef>
        <a:spcPct val="0"/>
      </a:spcBef>
      <a:spcAft>
        <a:spcPct val="0"/>
      </a:spcAft>
      <a:defRPr sz="4300" kern="1200">
        <a:solidFill>
          <a:srgbClr val="000000"/>
        </a:solidFill>
        <a:latin typeface="Gill Sans" charset="0"/>
        <a:ea typeface="ヒラギノ角ゴ ProN W3" charset="0"/>
        <a:cs typeface="ヒラギノ角ゴ ProN W3" charset="0"/>
        <a:sym typeface="Gill Sans" charset="0"/>
      </a:defRPr>
    </a:lvl2pPr>
    <a:lvl3pPr marL="912813" indent="1588" algn="l" rtl="0" fontAlgn="base">
      <a:spcBef>
        <a:spcPct val="0"/>
      </a:spcBef>
      <a:spcAft>
        <a:spcPct val="0"/>
      </a:spcAft>
      <a:defRPr sz="4300" kern="1200">
        <a:solidFill>
          <a:srgbClr val="000000"/>
        </a:solidFill>
        <a:latin typeface="Gill Sans" charset="0"/>
        <a:ea typeface="ヒラギノ角ゴ ProN W3" charset="0"/>
        <a:cs typeface="ヒラギノ角ゴ ProN W3" charset="0"/>
        <a:sym typeface="Gill Sans" charset="0"/>
      </a:defRPr>
    </a:lvl3pPr>
    <a:lvl4pPr marL="1370013" indent="1588" algn="l" rtl="0" fontAlgn="base">
      <a:spcBef>
        <a:spcPct val="0"/>
      </a:spcBef>
      <a:spcAft>
        <a:spcPct val="0"/>
      </a:spcAft>
      <a:defRPr sz="4300" kern="1200">
        <a:solidFill>
          <a:srgbClr val="000000"/>
        </a:solidFill>
        <a:latin typeface="Gill Sans" charset="0"/>
        <a:ea typeface="ヒラギノ角ゴ ProN W3" charset="0"/>
        <a:cs typeface="ヒラギノ角ゴ ProN W3" charset="0"/>
        <a:sym typeface="Gill Sans" charset="0"/>
      </a:defRPr>
    </a:lvl4pPr>
    <a:lvl5pPr marL="1827213" indent="1588" algn="l" rtl="0" fontAlgn="base">
      <a:spcBef>
        <a:spcPct val="0"/>
      </a:spcBef>
      <a:spcAft>
        <a:spcPct val="0"/>
      </a:spcAft>
      <a:defRPr sz="43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43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43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43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4300" kern="1200">
        <a:solidFill>
          <a:srgbClr val="000000"/>
        </a:solidFill>
        <a:latin typeface="Gill Sans" charset="0"/>
        <a:ea typeface="ヒラギノ角ゴ ProN W3" charset="0"/>
        <a:cs typeface="ヒラギノ角ゴ ProN W3" charset="0"/>
        <a:sym typeface="Gill Sans" charset="0"/>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99"/>
    <a:srgbClr val="71C638"/>
    <a:srgbClr val="006EB9"/>
    <a:srgbClr val="464748"/>
    <a:srgbClr val="81B53C"/>
    <a:srgbClr val="A8CDE8"/>
    <a:srgbClr val="558E28"/>
    <a:srgbClr val="6435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033" autoAdjust="0"/>
  </p:normalViewPr>
  <p:slideViewPr>
    <p:cSldViewPr>
      <p:cViewPr varScale="1">
        <p:scale>
          <a:sx n="74" d="100"/>
          <a:sy n="74" d="100"/>
        </p:scale>
        <p:origin x="1764" y="60"/>
      </p:cViewPr>
      <p:guideLst>
        <p:guide orient="horz" pos="3072"/>
        <p:guide pos="4096"/>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E55342-DC9F-4C1D-BB63-195DC6D4195C}" type="doc">
      <dgm:prSet loTypeId="urn:microsoft.com/office/officeart/2005/8/layout/radial4" loCatId="relationship" qsTypeId="urn:microsoft.com/office/officeart/2005/8/quickstyle/simple1" qsCatId="simple" csTypeId="urn:microsoft.com/office/officeart/2005/8/colors/colorful2" csCatId="colorful" phldr="1"/>
      <dgm:spPr/>
      <dgm:t>
        <a:bodyPr/>
        <a:lstStyle/>
        <a:p>
          <a:endParaRPr lang="en-US"/>
        </a:p>
      </dgm:t>
    </dgm:pt>
    <dgm:pt modelId="{80F003E0-A811-4925-B2CE-100B2A274BC6}">
      <dgm:prSet phldrT="[Text]"/>
      <dgm:spPr/>
      <dgm:t>
        <a:bodyPr/>
        <a:lstStyle/>
        <a:p>
          <a:r>
            <a:rPr lang="en-US" dirty="0" smtClean="0"/>
            <a:t>High quality data</a:t>
          </a:r>
          <a:endParaRPr lang="en-US" dirty="0"/>
        </a:p>
      </dgm:t>
    </dgm:pt>
    <dgm:pt modelId="{C1E6A918-CD11-46C6-8B48-7D83D48624EF}" type="parTrans" cxnId="{3ECB02C7-C4EB-4B5F-A9D5-B3A61116514F}">
      <dgm:prSet/>
      <dgm:spPr/>
      <dgm:t>
        <a:bodyPr/>
        <a:lstStyle/>
        <a:p>
          <a:endParaRPr lang="en-US"/>
        </a:p>
      </dgm:t>
    </dgm:pt>
    <dgm:pt modelId="{ECC3206B-249C-4116-B622-5C117ABE63E2}" type="sibTrans" cxnId="{3ECB02C7-C4EB-4B5F-A9D5-B3A61116514F}">
      <dgm:prSet/>
      <dgm:spPr/>
      <dgm:t>
        <a:bodyPr/>
        <a:lstStyle/>
        <a:p>
          <a:endParaRPr lang="en-US"/>
        </a:p>
      </dgm:t>
    </dgm:pt>
    <dgm:pt modelId="{55A4A5F5-5B1D-4E5E-A6D2-A41FABC49869}">
      <dgm:prSet phldrT="[Text]"/>
      <dgm:spPr/>
      <dgm:t>
        <a:bodyPr/>
        <a:lstStyle/>
        <a:p>
          <a:r>
            <a:rPr lang="en-US" b="0" dirty="0" smtClean="0"/>
            <a:t>Design/ programming</a:t>
          </a:r>
          <a:endParaRPr lang="en-US" b="0" dirty="0"/>
        </a:p>
      </dgm:t>
    </dgm:pt>
    <dgm:pt modelId="{D69E6822-36C4-431E-84F8-1514F7219A41}" type="parTrans" cxnId="{F0BC52E9-1334-4F11-B39A-60F1D3D04E90}">
      <dgm:prSet/>
      <dgm:spPr/>
      <dgm:t>
        <a:bodyPr/>
        <a:lstStyle/>
        <a:p>
          <a:endParaRPr lang="en-US"/>
        </a:p>
      </dgm:t>
    </dgm:pt>
    <dgm:pt modelId="{365FE2AA-FA27-482A-A750-E4A8DA784CF9}" type="sibTrans" cxnId="{F0BC52E9-1334-4F11-B39A-60F1D3D04E90}">
      <dgm:prSet/>
      <dgm:spPr/>
      <dgm:t>
        <a:bodyPr/>
        <a:lstStyle/>
        <a:p>
          <a:endParaRPr lang="en-US"/>
        </a:p>
      </dgm:t>
    </dgm:pt>
    <dgm:pt modelId="{C88879CC-6F29-4356-AD53-950C3901DE15}">
      <dgm:prSet phldrT="[Text]"/>
      <dgm:spPr/>
      <dgm:t>
        <a:bodyPr/>
        <a:lstStyle/>
        <a:p>
          <a:r>
            <a:rPr lang="en-US" dirty="0" smtClean="0"/>
            <a:t>Scrutiny/ editing</a:t>
          </a:r>
          <a:endParaRPr lang="en-US" dirty="0"/>
        </a:p>
      </dgm:t>
    </dgm:pt>
    <dgm:pt modelId="{274248EF-4435-43AC-BE99-16DBD883BC8F}" type="parTrans" cxnId="{E8C2FB81-CCBF-4E93-9EEC-71206FA9AF38}">
      <dgm:prSet/>
      <dgm:spPr/>
      <dgm:t>
        <a:bodyPr/>
        <a:lstStyle/>
        <a:p>
          <a:endParaRPr lang="en-US"/>
        </a:p>
      </dgm:t>
    </dgm:pt>
    <dgm:pt modelId="{CA8190D5-DC61-4534-B64A-9701A72C662F}" type="sibTrans" cxnId="{E8C2FB81-CCBF-4E93-9EEC-71206FA9AF38}">
      <dgm:prSet/>
      <dgm:spPr/>
      <dgm:t>
        <a:bodyPr/>
        <a:lstStyle/>
        <a:p>
          <a:endParaRPr lang="en-US"/>
        </a:p>
      </dgm:t>
    </dgm:pt>
    <dgm:pt modelId="{BFFF75DE-8E0E-4541-B677-A324571FA343}">
      <dgm:prSet phldrT="[Text]"/>
      <dgm:spPr/>
      <dgm:t>
        <a:bodyPr/>
        <a:lstStyle/>
        <a:p>
          <a:r>
            <a:rPr lang="en-US" dirty="0" smtClean="0"/>
            <a:t>Auditing, incl. </a:t>
          </a:r>
          <a:r>
            <a:rPr lang="en-US" b="1" dirty="0" err="1" smtClean="0"/>
            <a:t>backchecks</a:t>
          </a:r>
          <a:endParaRPr lang="en-US" b="1" dirty="0"/>
        </a:p>
      </dgm:t>
    </dgm:pt>
    <dgm:pt modelId="{69BD9114-83DA-46AD-B7E8-2369F77883FF}" type="parTrans" cxnId="{198F0865-1ACB-4385-9400-3E6BE09FA2C8}">
      <dgm:prSet/>
      <dgm:spPr/>
      <dgm:t>
        <a:bodyPr/>
        <a:lstStyle/>
        <a:p>
          <a:endParaRPr lang="en-US"/>
        </a:p>
      </dgm:t>
    </dgm:pt>
    <dgm:pt modelId="{6DD205FB-534D-4039-8B9E-F1D22B2A3CFB}" type="sibTrans" cxnId="{198F0865-1ACB-4385-9400-3E6BE09FA2C8}">
      <dgm:prSet/>
      <dgm:spPr/>
      <dgm:t>
        <a:bodyPr/>
        <a:lstStyle/>
        <a:p>
          <a:endParaRPr lang="en-US"/>
        </a:p>
      </dgm:t>
    </dgm:pt>
    <dgm:pt modelId="{AFF415AF-BB6E-4FD2-A052-CFAADC86492A}">
      <dgm:prSet/>
      <dgm:spPr/>
      <dgm:t>
        <a:bodyPr/>
        <a:lstStyle/>
        <a:p>
          <a:r>
            <a:rPr lang="en-US" b="1" dirty="0" smtClean="0"/>
            <a:t>High frequency checks</a:t>
          </a:r>
          <a:endParaRPr lang="en-US" b="1" dirty="0"/>
        </a:p>
      </dgm:t>
    </dgm:pt>
    <dgm:pt modelId="{7567728D-33FF-47D9-85F9-6BEFEA94D59C}" type="parTrans" cxnId="{CC408287-CC46-422E-B3F7-42E16F775F3D}">
      <dgm:prSet/>
      <dgm:spPr/>
      <dgm:t>
        <a:bodyPr/>
        <a:lstStyle/>
        <a:p>
          <a:endParaRPr lang="en-US"/>
        </a:p>
      </dgm:t>
    </dgm:pt>
    <dgm:pt modelId="{528ED293-4B39-40A9-A966-75B0DD4FF20F}" type="sibTrans" cxnId="{CC408287-CC46-422E-B3F7-42E16F775F3D}">
      <dgm:prSet/>
      <dgm:spPr/>
      <dgm:t>
        <a:bodyPr/>
        <a:lstStyle/>
        <a:p>
          <a:endParaRPr lang="en-US"/>
        </a:p>
      </dgm:t>
    </dgm:pt>
    <dgm:pt modelId="{DFD9C972-82A8-4541-B39E-355D5A578ABB}">
      <dgm:prSet phldrT="[Text]"/>
      <dgm:spPr/>
      <dgm:t>
        <a:bodyPr/>
        <a:lstStyle/>
        <a:p>
          <a:r>
            <a:rPr lang="en-US" b="0" smtClean="0"/>
            <a:t>Monitoring/ observation</a:t>
          </a:r>
          <a:endParaRPr lang="en-US" b="0" dirty="0"/>
        </a:p>
      </dgm:t>
    </dgm:pt>
    <dgm:pt modelId="{062D3061-C707-47F3-BD7E-BCB4D9CFE5D4}" type="parTrans" cxnId="{817FCA49-40C3-4B3F-A6E4-5FD1DF277C3E}">
      <dgm:prSet/>
      <dgm:spPr/>
      <dgm:t>
        <a:bodyPr/>
        <a:lstStyle/>
        <a:p>
          <a:endParaRPr lang="en-US"/>
        </a:p>
      </dgm:t>
    </dgm:pt>
    <dgm:pt modelId="{749F22F1-E131-4040-8355-DE6AE90F1B5B}" type="sibTrans" cxnId="{817FCA49-40C3-4B3F-A6E4-5FD1DF277C3E}">
      <dgm:prSet/>
      <dgm:spPr/>
      <dgm:t>
        <a:bodyPr/>
        <a:lstStyle/>
        <a:p>
          <a:endParaRPr lang="en-US"/>
        </a:p>
      </dgm:t>
    </dgm:pt>
    <dgm:pt modelId="{D25A7364-279C-4FE5-802E-7E2751628D57}">
      <dgm:prSet phldrT="[Text]"/>
      <dgm:spPr/>
      <dgm:t>
        <a:bodyPr/>
        <a:lstStyle/>
        <a:p>
          <a:r>
            <a:rPr lang="en-US" b="1" dirty="0" smtClean="0"/>
            <a:t>Importing</a:t>
          </a:r>
          <a:endParaRPr lang="en-US" b="1" dirty="0"/>
        </a:p>
      </dgm:t>
    </dgm:pt>
    <dgm:pt modelId="{FE0AF793-E922-40FC-9627-E3271BF156E0}" type="parTrans" cxnId="{505C549D-B65C-4363-A8D1-0DBEC13254F1}">
      <dgm:prSet/>
      <dgm:spPr/>
      <dgm:t>
        <a:bodyPr/>
        <a:lstStyle/>
        <a:p>
          <a:endParaRPr lang="en-US"/>
        </a:p>
      </dgm:t>
    </dgm:pt>
    <dgm:pt modelId="{28BA7A74-2EDD-4231-9BD4-2CD35421EF02}" type="sibTrans" cxnId="{505C549D-B65C-4363-A8D1-0DBEC13254F1}">
      <dgm:prSet/>
      <dgm:spPr/>
      <dgm:t>
        <a:bodyPr/>
        <a:lstStyle/>
        <a:p>
          <a:endParaRPr lang="en-US"/>
        </a:p>
      </dgm:t>
    </dgm:pt>
    <dgm:pt modelId="{1D608942-B054-4E0B-818F-F96E023A3689}" type="pres">
      <dgm:prSet presAssocID="{3EE55342-DC9F-4C1D-BB63-195DC6D4195C}" presName="cycle" presStyleCnt="0">
        <dgm:presLayoutVars>
          <dgm:chMax val="1"/>
          <dgm:dir/>
          <dgm:animLvl val="ctr"/>
          <dgm:resizeHandles val="exact"/>
        </dgm:presLayoutVars>
      </dgm:prSet>
      <dgm:spPr/>
      <dgm:t>
        <a:bodyPr/>
        <a:lstStyle/>
        <a:p>
          <a:endParaRPr lang="en-US"/>
        </a:p>
      </dgm:t>
    </dgm:pt>
    <dgm:pt modelId="{4F1A9780-7ABF-41D7-BA4E-B24B24B1A46E}" type="pres">
      <dgm:prSet presAssocID="{80F003E0-A811-4925-B2CE-100B2A274BC6}" presName="centerShape" presStyleLbl="node0" presStyleIdx="0" presStyleCnt="1"/>
      <dgm:spPr/>
      <dgm:t>
        <a:bodyPr/>
        <a:lstStyle/>
        <a:p>
          <a:endParaRPr lang="en-US"/>
        </a:p>
      </dgm:t>
    </dgm:pt>
    <dgm:pt modelId="{3CA2DDA3-BCD6-44B3-A710-C0EB879BF921}" type="pres">
      <dgm:prSet presAssocID="{D69E6822-36C4-431E-84F8-1514F7219A41}" presName="parTrans" presStyleLbl="bgSibTrans2D1" presStyleIdx="0" presStyleCnt="6"/>
      <dgm:spPr/>
      <dgm:t>
        <a:bodyPr/>
        <a:lstStyle/>
        <a:p>
          <a:endParaRPr lang="en-US"/>
        </a:p>
      </dgm:t>
    </dgm:pt>
    <dgm:pt modelId="{045286AC-0265-4296-862B-C8F3FA284882}" type="pres">
      <dgm:prSet presAssocID="{55A4A5F5-5B1D-4E5E-A6D2-A41FABC49869}" presName="node" presStyleLbl="node1" presStyleIdx="0" presStyleCnt="6">
        <dgm:presLayoutVars>
          <dgm:bulletEnabled val="1"/>
        </dgm:presLayoutVars>
      </dgm:prSet>
      <dgm:spPr/>
      <dgm:t>
        <a:bodyPr/>
        <a:lstStyle/>
        <a:p>
          <a:endParaRPr lang="en-US"/>
        </a:p>
      </dgm:t>
    </dgm:pt>
    <dgm:pt modelId="{2FB97957-9468-497D-9B79-25E5D24D1528}" type="pres">
      <dgm:prSet presAssocID="{FE0AF793-E922-40FC-9627-E3271BF156E0}" presName="parTrans" presStyleLbl="bgSibTrans2D1" presStyleIdx="1" presStyleCnt="6"/>
      <dgm:spPr/>
      <dgm:t>
        <a:bodyPr/>
        <a:lstStyle/>
        <a:p>
          <a:endParaRPr lang="en-US"/>
        </a:p>
      </dgm:t>
    </dgm:pt>
    <dgm:pt modelId="{37E9C88F-BD1D-49F0-BFBC-73311D58D5EE}" type="pres">
      <dgm:prSet presAssocID="{D25A7364-279C-4FE5-802E-7E2751628D57}" presName="node" presStyleLbl="node1" presStyleIdx="1" presStyleCnt="6">
        <dgm:presLayoutVars>
          <dgm:bulletEnabled val="1"/>
        </dgm:presLayoutVars>
      </dgm:prSet>
      <dgm:spPr/>
      <dgm:t>
        <a:bodyPr/>
        <a:lstStyle/>
        <a:p>
          <a:endParaRPr lang="en-US"/>
        </a:p>
      </dgm:t>
    </dgm:pt>
    <dgm:pt modelId="{D189CABF-5A49-4AA2-87C7-2C1CFE574F5B}" type="pres">
      <dgm:prSet presAssocID="{062D3061-C707-47F3-BD7E-BCB4D9CFE5D4}" presName="parTrans" presStyleLbl="bgSibTrans2D1" presStyleIdx="2" presStyleCnt="6"/>
      <dgm:spPr/>
      <dgm:t>
        <a:bodyPr/>
        <a:lstStyle/>
        <a:p>
          <a:endParaRPr lang="en-US"/>
        </a:p>
      </dgm:t>
    </dgm:pt>
    <dgm:pt modelId="{9D690D33-7E4A-4EC3-B64B-368364A2CD6B}" type="pres">
      <dgm:prSet presAssocID="{DFD9C972-82A8-4541-B39E-355D5A578ABB}" presName="node" presStyleLbl="node1" presStyleIdx="2" presStyleCnt="6">
        <dgm:presLayoutVars>
          <dgm:bulletEnabled val="1"/>
        </dgm:presLayoutVars>
      </dgm:prSet>
      <dgm:spPr/>
      <dgm:t>
        <a:bodyPr/>
        <a:lstStyle/>
        <a:p>
          <a:endParaRPr lang="en-US"/>
        </a:p>
      </dgm:t>
    </dgm:pt>
    <dgm:pt modelId="{CDFEC787-D1AB-4023-BFDF-BE1E1B0B1ABE}" type="pres">
      <dgm:prSet presAssocID="{274248EF-4435-43AC-BE99-16DBD883BC8F}" presName="parTrans" presStyleLbl="bgSibTrans2D1" presStyleIdx="3" presStyleCnt="6"/>
      <dgm:spPr/>
      <dgm:t>
        <a:bodyPr/>
        <a:lstStyle/>
        <a:p>
          <a:endParaRPr lang="en-US"/>
        </a:p>
      </dgm:t>
    </dgm:pt>
    <dgm:pt modelId="{3DFBFAA0-CC62-4819-90ED-52F8EA99D8B8}" type="pres">
      <dgm:prSet presAssocID="{C88879CC-6F29-4356-AD53-950C3901DE15}" presName="node" presStyleLbl="node1" presStyleIdx="3" presStyleCnt="6">
        <dgm:presLayoutVars>
          <dgm:bulletEnabled val="1"/>
        </dgm:presLayoutVars>
      </dgm:prSet>
      <dgm:spPr/>
      <dgm:t>
        <a:bodyPr/>
        <a:lstStyle/>
        <a:p>
          <a:endParaRPr lang="en-US"/>
        </a:p>
      </dgm:t>
    </dgm:pt>
    <dgm:pt modelId="{B87BDE30-87C1-4898-A36C-19B74A774437}" type="pres">
      <dgm:prSet presAssocID="{69BD9114-83DA-46AD-B7E8-2369F77883FF}" presName="parTrans" presStyleLbl="bgSibTrans2D1" presStyleIdx="4" presStyleCnt="6"/>
      <dgm:spPr/>
      <dgm:t>
        <a:bodyPr/>
        <a:lstStyle/>
        <a:p>
          <a:endParaRPr lang="en-US"/>
        </a:p>
      </dgm:t>
    </dgm:pt>
    <dgm:pt modelId="{B655D29F-8511-4B5A-B555-4153A30D0D2E}" type="pres">
      <dgm:prSet presAssocID="{BFFF75DE-8E0E-4541-B677-A324571FA343}" presName="node" presStyleLbl="node1" presStyleIdx="4" presStyleCnt="6">
        <dgm:presLayoutVars>
          <dgm:bulletEnabled val="1"/>
        </dgm:presLayoutVars>
      </dgm:prSet>
      <dgm:spPr/>
      <dgm:t>
        <a:bodyPr/>
        <a:lstStyle/>
        <a:p>
          <a:endParaRPr lang="en-US"/>
        </a:p>
      </dgm:t>
    </dgm:pt>
    <dgm:pt modelId="{6501C9C7-6044-42E9-837C-6B61A2B55DAF}" type="pres">
      <dgm:prSet presAssocID="{7567728D-33FF-47D9-85F9-6BEFEA94D59C}" presName="parTrans" presStyleLbl="bgSibTrans2D1" presStyleIdx="5" presStyleCnt="6"/>
      <dgm:spPr/>
      <dgm:t>
        <a:bodyPr/>
        <a:lstStyle/>
        <a:p>
          <a:endParaRPr lang="en-US"/>
        </a:p>
      </dgm:t>
    </dgm:pt>
    <dgm:pt modelId="{D145D929-AD3E-456B-9369-328E6C8C2370}" type="pres">
      <dgm:prSet presAssocID="{AFF415AF-BB6E-4FD2-A052-CFAADC86492A}" presName="node" presStyleLbl="node1" presStyleIdx="5" presStyleCnt="6">
        <dgm:presLayoutVars>
          <dgm:bulletEnabled val="1"/>
        </dgm:presLayoutVars>
      </dgm:prSet>
      <dgm:spPr/>
      <dgm:t>
        <a:bodyPr/>
        <a:lstStyle/>
        <a:p>
          <a:endParaRPr lang="en-US"/>
        </a:p>
      </dgm:t>
    </dgm:pt>
  </dgm:ptLst>
  <dgm:cxnLst>
    <dgm:cxn modelId="{0E1B6621-E8CD-41F3-96A0-6E5851FA88EA}" type="presOf" srcId="{274248EF-4435-43AC-BE99-16DBD883BC8F}" destId="{CDFEC787-D1AB-4023-BFDF-BE1E1B0B1ABE}" srcOrd="0" destOrd="0" presId="urn:microsoft.com/office/officeart/2005/8/layout/radial4"/>
    <dgm:cxn modelId="{6F4EC785-E534-46C4-A83C-80F3067DD36B}" type="presOf" srcId="{AFF415AF-BB6E-4FD2-A052-CFAADC86492A}" destId="{D145D929-AD3E-456B-9369-328E6C8C2370}" srcOrd="0" destOrd="0" presId="urn:microsoft.com/office/officeart/2005/8/layout/radial4"/>
    <dgm:cxn modelId="{A51611D3-F458-4DF1-9ED1-F666DBB66A61}" type="presOf" srcId="{55A4A5F5-5B1D-4E5E-A6D2-A41FABC49869}" destId="{045286AC-0265-4296-862B-C8F3FA284882}" srcOrd="0" destOrd="0" presId="urn:microsoft.com/office/officeart/2005/8/layout/radial4"/>
    <dgm:cxn modelId="{A06A285D-AD6E-497F-84B2-845C25DA3654}" type="presOf" srcId="{69BD9114-83DA-46AD-B7E8-2369F77883FF}" destId="{B87BDE30-87C1-4898-A36C-19B74A774437}" srcOrd="0" destOrd="0" presId="urn:microsoft.com/office/officeart/2005/8/layout/radial4"/>
    <dgm:cxn modelId="{E8C2FB81-CCBF-4E93-9EEC-71206FA9AF38}" srcId="{80F003E0-A811-4925-B2CE-100B2A274BC6}" destId="{C88879CC-6F29-4356-AD53-950C3901DE15}" srcOrd="3" destOrd="0" parTransId="{274248EF-4435-43AC-BE99-16DBD883BC8F}" sibTransId="{CA8190D5-DC61-4534-B64A-9701A72C662F}"/>
    <dgm:cxn modelId="{2F043B8A-DD41-4810-AAD8-00AD395CC63B}" type="presOf" srcId="{3EE55342-DC9F-4C1D-BB63-195DC6D4195C}" destId="{1D608942-B054-4E0B-818F-F96E023A3689}" srcOrd="0" destOrd="0" presId="urn:microsoft.com/office/officeart/2005/8/layout/radial4"/>
    <dgm:cxn modelId="{198F0865-1ACB-4385-9400-3E6BE09FA2C8}" srcId="{80F003E0-A811-4925-B2CE-100B2A274BC6}" destId="{BFFF75DE-8E0E-4541-B677-A324571FA343}" srcOrd="4" destOrd="0" parTransId="{69BD9114-83DA-46AD-B7E8-2369F77883FF}" sibTransId="{6DD205FB-534D-4039-8B9E-F1D22B2A3CFB}"/>
    <dgm:cxn modelId="{8D575258-EA8E-4E5A-BFE3-E497E6BBB2F8}" type="presOf" srcId="{D25A7364-279C-4FE5-802E-7E2751628D57}" destId="{37E9C88F-BD1D-49F0-BFBC-73311D58D5EE}" srcOrd="0" destOrd="0" presId="urn:microsoft.com/office/officeart/2005/8/layout/radial4"/>
    <dgm:cxn modelId="{8010AFA7-A2F0-47F8-B9E2-6A7C84F94F93}" type="presOf" srcId="{DFD9C972-82A8-4541-B39E-355D5A578ABB}" destId="{9D690D33-7E4A-4EC3-B64B-368364A2CD6B}" srcOrd="0" destOrd="0" presId="urn:microsoft.com/office/officeart/2005/8/layout/radial4"/>
    <dgm:cxn modelId="{CC408287-CC46-422E-B3F7-42E16F775F3D}" srcId="{80F003E0-A811-4925-B2CE-100B2A274BC6}" destId="{AFF415AF-BB6E-4FD2-A052-CFAADC86492A}" srcOrd="5" destOrd="0" parTransId="{7567728D-33FF-47D9-85F9-6BEFEA94D59C}" sibTransId="{528ED293-4B39-40A9-A966-75B0DD4FF20F}"/>
    <dgm:cxn modelId="{3420DDDF-0143-4023-BE5E-9ABE364BFDF0}" type="presOf" srcId="{FE0AF793-E922-40FC-9627-E3271BF156E0}" destId="{2FB97957-9468-497D-9B79-25E5D24D1528}" srcOrd="0" destOrd="0" presId="urn:microsoft.com/office/officeart/2005/8/layout/radial4"/>
    <dgm:cxn modelId="{6F2C6CE9-6D7E-4204-9DD0-531538236884}" type="presOf" srcId="{BFFF75DE-8E0E-4541-B677-A324571FA343}" destId="{B655D29F-8511-4B5A-B555-4153A30D0D2E}" srcOrd="0" destOrd="0" presId="urn:microsoft.com/office/officeart/2005/8/layout/radial4"/>
    <dgm:cxn modelId="{552219A4-2983-4095-982F-5C56E84417B4}" type="presOf" srcId="{80F003E0-A811-4925-B2CE-100B2A274BC6}" destId="{4F1A9780-7ABF-41D7-BA4E-B24B24B1A46E}" srcOrd="0" destOrd="0" presId="urn:microsoft.com/office/officeart/2005/8/layout/radial4"/>
    <dgm:cxn modelId="{2DA8C22B-23B0-4549-A65A-040E78F3CAEE}" type="presOf" srcId="{062D3061-C707-47F3-BD7E-BCB4D9CFE5D4}" destId="{D189CABF-5A49-4AA2-87C7-2C1CFE574F5B}" srcOrd="0" destOrd="0" presId="urn:microsoft.com/office/officeart/2005/8/layout/radial4"/>
    <dgm:cxn modelId="{F0BC52E9-1334-4F11-B39A-60F1D3D04E90}" srcId="{80F003E0-A811-4925-B2CE-100B2A274BC6}" destId="{55A4A5F5-5B1D-4E5E-A6D2-A41FABC49869}" srcOrd="0" destOrd="0" parTransId="{D69E6822-36C4-431E-84F8-1514F7219A41}" sibTransId="{365FE2AA-FA27-482A-A750-E4A8DA784CF9}"/>
    <dgm:cxn modelId="{817FCA49-40C3-4B3F-A6E4-5FD1DF277C3E}" srcId="{80F003E0-A811-4925-B2CE-100B2A274BC6}" destId="{DFD9C972-82A8-4541-B39E-355D5A578ABB}" srcOrd="2" destOrd="0" parTransId="{062D3061-C707-47F3-BD7E-BCB4D9CFE5D4}" sibTransId="{749F22F1-E131-4040-8355-DE6AE90F1B5B}"/>
    <dgm:cxn modelId="{0C3120B5-9A8C-4E2C-A4E6-D88A3D8BED5D}" type="presOf" srcId="{D69E6822-36C4-431E-84F8-1514F7219A41}" destId="{3CA2DDA3-BCD6-44B3-A710-C0EB879BF921}" srcOrd="0" destOrd="0" presId="urn:microsoft.com/office/officeart/2005/8/layout/radial4"/>
    <dgm:cxn modelId="{3ECB02C7-C4EB-4B5F-A9D5-B3A61116514F}" srcId="{3EE55342-DC9F-4C1D-BB63-195DC6D4195C}" destId="{80F003E0-A811-4925-B2CE-100B2A274BC6}" srcOrd="0" destOrd="0" parTransId="{C1E6A918-CD11-46C6-8B48-7D83D48624EF}" sibTransId="{ECC3206B-249C-4116-B622-5C117ABE63E2}"/>
    <dgm:cxn modelId="{505C549D-B65C-4363-A8D1-0DBEC13254F1}" srcId="{80F003E0-A811-4925-B2CE-100B2A274BC6}" destId="{D25A7364-279C-4FE5-802E-7E2751628D57}" srcOrd="1" destOrd="0" parTransId="{FE0AF793-E922-40FC-9627-E3271BF156E0}" sibTransId="{28BA7A74-2EDD-4231-9BD4-2CD35421EF02}"/>
    <dgm:cxn modelId="{36CBDF13-8183-4404-888C-0BA144E0BC81}" type="presOf" srcId="{C88879CC-6F29-4356-AD53-950C3901DE15}" destId="{3DFBFAA0-CC62-4819-90ED-52F8EA99D8B8}" srcOrd="0" destOrd="0" presId="urn:microsoft.com/office/officeart/2005/8/layout/radial4"/>
    <dgm:cxn modelId="{AB3C6A47-FDFD-483B-9EE2-22ACA47D132E}" type="presOf" srcId="{7567728D-33FF-47D9-85F9-6BEFEA94D59C}" destId="{6501C9C7-6044-42E9-837C-6B61A2B55DAF}" srcOrd="0" destOrd="0" presId="urn:microsoft.com/office/officeart/2005/8/layout/radial4"/>
    <dgm:cxn modelId="{42D55068-F456-4B82-AAD7-54E3ECD7DCE6}" type="presParOf" srcId="{1D608942-B054-4E0B-818F-F96E023A3689}" destId="{4F1A9780-7ABF-41D7-BA4E-B24B24B1A46E}" srcOrd="0" destOrd="0" presId="urn:microsoft.com/office/officeart/2005/8/layout/radial4"/>
    <dgm:cxn modelId="{990FB343-3AD5-4DF0-8169-F3A0F41FD83C}" type="presParOf" srcId="{1D608942-B054-4E0B-818F-F96E023A3689}" destId="{3CA2DDA3-BCD6-44B3-A710-C0EB879BF921}" srcOrd="1" destOrd="0" presId="urn:microsoft.com/office/officeart/2005/8/layout/radial4"/>
    <dgm:cxn modelId="{A7306F8F-6B58-446A-B43D-869D60E24682}" type="presParOf" srcId="{1D608942-B054-4E0B-818F-F96E023A3689}" destId="{045286AC-0265-4296-862B-C8F3FA284882}" srcOrd="2" destOrd="0" presId="urn:microsoft.com/office/officeart/2005/8/layout/radial4"/>
    <dgm:cxn modelId="{F702AE9E-1E81-4ABC-8797-3DA4875C93F6}" type="presParOf" srcId="{1D608942-B054-4E0B-818F-F96E023A3689}" destId="{2FB97957-9468-497D-9B79-25E5D24D1528}" srcOrd="3" destOrd="0" presId="urn:microsoft.com/office/officeart/2005/8/layout/radial4"/>
    <dgm:cxn modelId="{B0B4DB0C-8A71-45F6-AC50-A00ED49DC8C7}" type="presParOf" srcId="{1D608942-B054-4E0B-818F-F96E023A3689}" destId="{37E9C88F-BD1D-49F0-BFBC-73311D58D5EE}" srcOrd="4" destOrd="0" presId="urn:microsoft.com/office/officeart/2005/8/layout/radial4"/>
    <dgm:cxn modelId="{EB38A6BC-DE85-4A4F-985E-63BD17B9A4BA}" type="presParOf" srcId="{1D608942-B054-4E0B-818F-F96E023A3689}" destId="{D189CABF-5A49-4AA2-87C7-2C1CFE574F5B}" srcOrd="5" destOrd="0" presId="urn:microsoft.com/office/officeart/2005/8/layout/radial4"/>
    <dgm:cxn modelId="{5245AD8C-E0A4-4A02-8EC0-4B688BF8E42B}" type="presParOf" srcId="{1D608942-B054-4E0B-818F-F96E023A3689}" destId="{9D690D33-7E4A-4EC3-B64B-368364A2CD6B}" srcOrd="6" destOrd="0" presId="urn:microsoft.com/office/officeart/2005/8/layout/radial4"/>
    <dgm:cxn modelId="{35AACC4C-3BB6-42D4-B224-A361ECAE6BA4}" type="presParOf" srcId="{1D608942-B054-4E0B-818F-F96E023A3689}" destId="{CDFEC787-D1AB-4023-BFDF-BE1E1B0B1ABE}" srcOrd="7" destOrd="0" presId="urn:microsoft.com/office/officeart/2005/8/layout/radial4"/>
    <dgm:cxn modelId="{F59AC321-35CA-429B-8ED4-13966AB307CC}" type="presParOf" srcId="{1D608942-B054-4E0B-818F-F96E023A3689}" destId="{3DFBFAA0-CC62-4819-90ED-52F8EA99D8B8}" srcOrd="8" destOrd="0" presId="urn:microsoft.com/office/officeart/2005/8/layout/radial4"/>
    <dgm:cxn modelId="{56D949A7-4E1B-4D8B-833B-BDF2C4114757}" type="presParOf" srcId="{1D608942-B054-4E0B-818F-F96E023A3689}" destId="{B87BDE30-87C1-4898-A36C-19B74A774437}" srcOrd="9" destOrd="0" presId="urn:microsoft.com/office/officeart/2005/8/layout/radial4"/>
    <dgm:cxn modelId="{DC905A7A-B7C6-4DAE-9476-01BF8AB3488E}" type="presParOf" srcId="{1D608942-B054-4E0B-818F-F96E023A3689}" destId="{B655D29F-8511-4B5A-B555-4153A30D0D2E}" srcOrd="10" destOrd="0" presId="urn:microsoft.com/office/officeart/2005/8/layout/radial4"/>
    <dgm:cxn modelId="{74F0092F-D245-4F39-A350-0DBDF3FB55F9}" type="presParOf" srcId="{1D608942-B054-4E0B-818F-F96E023A3689}" destId="{6501C9C7-6044-42E9-837C-6B61A2B55DAF}" srcOrd="11" destOrd="0" presId="urn:microsoft.com/office/officeart/2005/8/layout/radial4"/>
    <dgm:cxn modelId="{76ADEF6A-2090-4B33-A4E4-3AB347C901F8}" type="presParOf" srcId="{1D608942-B054-4E0B-818F-F96E023A3689}" destId="{D145D929-AD3E-456B-9369-328E6C8C2370}" srcOrd="12"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6353F1-10E9-42A9-AFEC-ABDF84C401C0}" type="doc">
      <dgm:prSet loTypeId="urn:microsoft.com/office/officeart/2005/8/layout/arrow3" loCatId="relationship" qsTypeId="urn:microsoft.com/office/officeart/2005/8/quickstyle/simple1" qsCatId="simple" csTypeId="urn:microsoft.com/office/officeart/2005/8/colors/accent1_2" csCatId="accent1" phldr="1"/>
      <dgm:spPr/>
      <dgm:t>
        <a:bodyPr/>
        <a:lstStyle/>
        <a:p>
          <a:endParaRPr lang="en-US"/>
        </a:p>
      </dgm:t>
    </dgm:pt>
    <dgm:pt modelId="{D7801392-620A-4F65-AE85-EB864C3201E7}">
      <dgm:prSet phldrT="[Text]"/>
      <dgm:spPr/>
      <dgm:t>
        <a:bodyPr/>
        <a:lstStyle/>
        <a:p>
          <a:r>
            <a:rPr lang="en-US" dirty="0" smtClean="0"/>
            <a:t>Programming</a:t>
          </a:r>
          <a:endParaRPr lang="en-US" dirty="0"/>
        </a:p>
      </dgm:t>
    </dgm:pt>
    <dgm:pt modelId="{A98A3CAA-839B-427D-B1E8-B0F913171A2B}" type="parTrans" cxnId="{BF5C1355-CD7B-48FA-8FC8-CDD58FB62E58}">
      <dgm:prSet/>
      <dgm:spPr/>
      <dgm:t>
        <a:bodyPr/>
        <a:lstStyle/>
        <a:p>
          <a:endParaRPr lang="en-US"/>
        </a:p>
      </dgm:t>
    </dgm:pt>
    <dgm:pt modelId="{9930EB36-DEF4-4671-BD87-A9F830714A60}" type="sibTrans" cxnId="{BF5C1355-CD7B-48FA-8FC8-CDD58FB62E58}">
      <dgm:prSet/>
      <dgm:spPr/>
      <dgm:t>
        <a:bodyPr/>
        <a:lstStyle/>
        <a:p>
          <a:endParaRPr lang="en-US"/>
        </a:p>
      </dgm:t>
    </dgm:pt>
    <dgm:pt modelId="{F9493515-F961-4A95-A256-6D7DF02AB14E}">
      <dgm:prSet phldrT="[Text]"/>
      <dgm:spPr/>
      <dgm:t>
        <a:bodyPr/>
        <a:lstStyle/>
        <a:p>
          <a:r>
            <a:rPr lang="en-US" dirty="0" smtClean="0"/>
            <a:t>              HFCs </a:t>
          </a:r>
          <a:endParaRPr lang="en-US" dirty="0"/>
        </a:p>
      </dgm:t>
    </dgm:pt>
    <dgm:pt modelId="{4B3C19DA-7085-4CF6-8B03-0DF2DAB05FFA}" type="parTrans" cxnId="{FFD9A776-AF5D-441A-8886-FC4BE29ED5B2}">
      <dgm:prSet/>
      <dgm:spPr/>
      <dgm:t>
        <a:bodyPr/>
        <a:lstStyle/>
        <a:p>
          <a:endParaRPr lang="en-US"/>
        </a:p>
      </dgm:t>
    </dgm:pt>
    <dgm:pt modelId="{FE3D00F6-2493-4CA8-B9F7-593721F0DFB9}" type="sibTrans" cxnId="{FFD9A776-AF5D-441A-8886-FC4BE29ED5B2}">
      <dgm:prSet/>
      <dgm:spPr/>
      <dgm:t>
        <a:bodyPr/>
        <a:lstStyle/>
        <a:p>
          <a:endParaRPr lang="en-US"/>
        </a:p>
      </dgm:t>
    </dgm:pt>
    <dgm:pt modelId="{7A442BDB-AA9B-47DC-91A9-662A09A74D9F}" type="pres">
      <dgm:prSet presAssocID="{F36353F1-10E9-42A9-AFEC-ABDF84C401C0}" presName="compositeShape" presStyleCnt="0">
        <dgm:presLayoutVars>
          <dgm:chMax val="2"/>
          <dgm:dir/>
          <dgm:resizeHandles val="exact"/>
        </dgm:presLayoutVars>
      </dgm:prSet>
      <dgm:spPr/>
      <dgm:t>
        <a:bodyPr/>
        <a:lstStyle/>
        <a:p>
          <a:endParaRPr lang="en-US"/>
        </a:p>
      </dgm:t>
    </dgm:pt>
    <dgm:pt modelId="{7ABE6A41-24CF-42D9-90F5-12F7AC1EE4FC}" type="pres">
      <dgm:prSet presAssocID="{F36353F1-10E9-42A9-AFEC-ABDF84C401C0}" presName="divider" presStyleLbl="fgShp" presStyleIdx="0" presStyleCnt="1"/>
      <dgm:spPr/>
    </dgm:pt>
    <dgm:pt modelId="{E616482E-A5B2-4DD3-9C14-8695491BB9A6}" type="pres">
      <dgm:prSet presAssocID="{D7801392-620A-4F65-AE85-EB864C3201E7}" presName="downArrow" presStyleLbl="node1" presStyleIdx="0" presStyleCnt="2"/>
      <dgm:spPr/>
    </dgm:pt>
    <dgm:pt modelId="{6AF29E59-3267-4FAF-B1E7-1A3CC7A182EC}" type="pres">
      <dgm:prSet presAssocID="{D7801392-620A-4F65-AE85-EB864C3201E7}" presName="downArrowText" presStyleLbl="revTx" presStyleIdx="0" presStyleCnt="2">
        <dgm:presLayoutVars>
          <dgm:bulletEnabled val="1"/>
        </dgm:presLayoutVars>
      </dgm:prSet>
      <dgm:spPr/>
      <dgm:t>
        <a:bodyPr/>
        <a:lstStyle/>
        <a:p>
          <a:endParaRPr lang="en-US"/>
        </a:p>
      </dgm:t>
    </dgm:pt>
    <dgm:pt modelId="{D7982D59-46E0-454B-9587-095BF9A0EEF2}" type="pres">
      <dgm:prSet presAssocID="{F9493515-F961-4A95-A256-6D7DF02AB14E}" presName="upArrow" presStyleLbl="node1" presStyleIdx="1" presStyleCnt="2"/>
      <dgm:spPr/>
    </dgm:pt>
    <dgm:pt modelId="{B26B83B3-5B90-4128-8952-26E6E8F4C0C7}" type="pres">
      <dgm:prSet presAssocID="{F9493515-F961-4A95-A256-6D7DF02AB14E}" presName="upArrowText" presStyleLbl="revTx" presStyleIdx="1" presStyleCnt="2">
        <dgm:presLayoutVars>
          <dgm:bulletEnabled val="1"/>
        </dgm:presLayoutVars>
      </dgm:prSet>
      <dgm:spPr/>
      <dgm:t>
        <a:bodyPr/>
        <a:lstStyle/>
        <a:p>
          <a:endParaRPr lang="en-US"/>
        </a:p>
      </dgm:t>
    </dgm:pt>
  </dgm:ptLst>
  <dgm:cxnLst>
    <dgm:cxn modelId="{DE482CBA-4DA4-4470-B983-EB31DD644CDF}" type="presOf" srcId="{F9493515-F961-4A95-A256-6D7DF02AB14E}" destId="{B26B83B3-5B90-4128-8952-26E6E8F4C0C7}" srcOrd="0" destOrd="0" presId="urn:microsoft.com/office/officeart/2005/8/layout/arrow3"/>
    <dgm:cxn modelId="{A8967168-A99A-461E-98D8-3D6B9DCA08F0}" type="presOf" srcId="{D7801392-620A-4F65-AE85-EB864C3201E7}" destId="{6AF29E59-3267-4FAF-B1E7-1A3CC7A182EC}" srcOrd="0" destOrd="0" presId="urn:microsoft.com/office/officeart/2005/8/layout/arrow3"/>
    <dgm:cxn modelId="{BF5C1355-CD7B-48FA-8FC8-CDD58FB62E58}" srcId="{F36353F1-10E9-42A9-AFEC-ABDF84C401C0}" destId="{D7801392-620A-4F65-AE85-EB864C3201E7}" srcOrd="0" destOrd="0" parTransId="{A98A3CAA-839B-427D-B1E8-B0F913171A2B}" sibTransId="{9930EB36-DEF4-4671-BD87-A9F830714A60}"/>
    <dgm:cxn modelId="{6C48F980-9FCB-41B3-9DE2-9F9DCF7F0930}" type="presOf" srcId="{F36353F1-10E9-42A9-AFEC-ABDF84C401C0}" destId="{7A442BDB-AA9B-47DC-91A9-662A09A74D9F}" srcOrd="0" destOrd="0" presId="urn:microsoft.com/office/officeart/2005/8/layout/arrow3"/>
    <dgm:cxn modelId="{FFD9A776-AF5D-441A-8886-FC4BE29ED5B2}" srcId="{F36353F1-10E9-42A9-AFEC-ABDF84C401C0}" destId="{F9493515-F961-4A95-A256-6D7DF02AB14E}" srcOrd="1" destOrd="0" parTransId="{4B3C19DA-7085-4CF6-8B03-0DF2DAB05FFA}" sibTransId="{FE3D00F6-2493-4CA8-B9F7-593721F0DFB9}"/>
    <dgm:cxn modelId="{EFC287F9-FD42-4442-8A2E-0A84D41AB8CC}" type="presParOf" srcId="{7A442BDB-AA9B-47DC-91A9-662A09A74D9F}" destId="{7ABE6A41-24CF-42D9-90F5-12F7AC1EE4FC}" srcOrd="0" destOrd="0" presId="urn:microsoft.com/office/officeart/2005/8/layout/arrow3"/>
    <dgm:cxn modelId="{F4F2E1B8-EC88-4399-BEC7-7327CBDF92AE}" type="presParOf" srcId="{7A442BDB-AA9B-47DC-91A9-662A09A74D9F}" destId="{E616482E-A5B2-4DD3-9C14-8695491BB9A6}" srcOrd="1" destOrd="0" presId="urn:microsoft.com/office/officeart/2005/8/layout/arrow3"/>
    <dgm:cxn modelId="{D0A3B037-FFD8-4A82-BC0A-F7DF63E07940}" type="presParOf" srcId="{7A442BDB-AA9B-47DC-91A9-662A09A74D9F}" destId="{6AF29E59-3267-4FAF-B1E7-1A3CC7A182EC}" srcOrd="2" destOrd="0" presId="urn:microsoft.com/office/officeart/2005/8/layout/arrow3"/>
    <dgm:cxn modelId="{0DC57075-4C24-4AC1-BA87-993D3E1DD5D3}" type="presParOf" srcId="{7A442BDB-AA9B-47DC-91A9-662A09A74D9F}" destId="{D7982D59-46E0-454B-9587-095BF9A0EEF2}" srcOrd="3" destOrd="0" presId="urn:microsoft.com/office/officeart/2005/8/layout/arrow3"/>
    <dgm:cxn modelId="{91E36323-64B7-4B38-80FF-0607E341AF54}" type="presParOf" srcId="{7A442BDB-AA9B-47DC-91A9-662A09A74D9F}" destId="{B26B83B3-5B90-4128-8952-26E6E8F4C0C7}" srcOrd="4" destOrd="0" presId="urn:microsoft.com/office/officeart/2005/8/layout/arrow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36353F1-10E9-42A9-AFEC-ABDF84C401C0}" type="doc">
      <dgm:prSet loTypeId="urn:microsoft.com/office/officeart/2005/8/layout/arrow3" loCatId="relationship" qsTypeId="urn:microsoft.com/office/officeart/2005/8/quickstyle/simple1" qsCatId="simple" csTypeId="urn:microsoft.com/office/officeart/2005/8/colors/accent1_2" csCatId="accent1" phldr="1"/>
      <dgm:spPr/>
      <dgm:t>
        <a:bodyPr/>
        <a:lstStyle/>
        <a:p>
          <a:endParaRPr lang="en-US"/>
        </a:p>
      </dgm:t>
    </dgm:pt>
    <dgm:pt modelId="{D7801392-620A-4F65-AE85-EB864C3201E7}">
      <dgm:prSet phldrT="[Text]"/>
      <dgm:spPr/>
      <dgm:t>
        <a:bodyPr/>
        <a:lstStyle/>
        <a:p>
          <a:r>
            <a:rPr lang="en-US" dirty="0" smtClean="0"/>
            <a:t>Programming</a:t>
          </a:r>
          <a:endParaRPr lang="en-US" dirty="0"/>
        </a:p>
      </dgm:t>
    </dgm:pt>
    <dgm:pt modelId="{A98A3CAA-839B-427D-B1E8-B0F913171A2B}" type="parTrans" cxnId="{BF5C1355-CD7B-48FA-8FC8-CDD58FB62E58}">
      <dgm:prSet/>
      <dgm:spPr/>
      <dgm:t>
        <a:bodyPr/>
        <a:lstStyle/>
        <a:p>
          <a:endParaRPr lang="en-US"/>
        </a:p>
      </dgm:t>
    </dgm:pt>
    <dgm:pt modelId="{9930EB36-DEF4-4671-BD87-A9F830714A60}" type="sibTrans" cxnId="{BF5C1355-CD7B-48FA-8FC8-CDD58FB62E58}">
      <dgm:prSet/>
      <dgm:spPr/>
      <dgm:t>
        <a:bodyPr/>
        <a:lstStyle/>
        <a:p>
          <a:endParaRPr lang="en-US"/>
        </a:p>
      </dgm:t>
    </dgm:pt>
    <dgm:pt modelId="{F9493515-F961-4A95-A256-6D7DF02AB14E}">
      <dgm:prSet phldrT="[Text]"/>
      <dgm:spPr/>
      <dgm:t>
        <a:bodyPr/>
        <a:lstStyle/>
        <a:p>
          <a:r>
            <a:rPr lang="en-US" dirty="0" smtClean="0"/>
            <a:t>              HFCs </a:t>
          </a:r>
          <a:endParaRPr lang="en-US" dirty="0"/>
        </a:p>
      </dgm:t>
    </dgm:pt>
    <dgm:pt modelId="{4B3C19DA-7085-4CF6-8B03-0DF2DAB05FFA}" type="parTrans" cxnId="{FFD9A776-AF5D-441A-8886-FC4BE29ED5B2}">
      <dgm:prSet/>
      <dgm:spPr/>
      <dgm:t>
        <a:bodyPr/>
        <a:lstStyle/>
        <a:p>
          <a:endParaRPr lang="en-US"/>
        </a:p>
      </dgm:t>
    </dgm:pt>
    <dgm:pt modelId="{FE3D00F6-2493-4CA8-B9F7-593721F0DFB9}" type="sibTrans" cxnId="{FFD9A776-AF5D-441A-8886-FC4BE29ED5B2}">
      <dgm:prSet/>
      <dgm:spPr/>
      <dgm:t>
        <a:bodyPr/>
        <a:lstStyle/>
        <a:p>
          <a:endParaRPr lang="en-US"/>
        </a:p>
      </dgm:t>
    </dgm:pt>
    <dgm:pt modelId="{7A442BDB-AA9B-47DC-91A9-662A09A74D9F}" type="pres">
      <dgm:prSet presAssocID="{F36353F1-10E9-42A9-AFEC-ABDF84C401C0}" presName="compositeShape" presStyleCnt="0">
        <dgm:presLayoutVars>
          <dgm:chMax val="2"/>
          <dgm:dir/>
          <dgm:resizeHandles val="exact"/>
        </dgm:presLayoutVars>
      </dgm:prSet>
      <dgm:spPr/>
      <dgm:t>
        <a:bodyPr/>
        <a:lstStyle/>
        <a:p>
          <a:endParaRPr lang="en-US"/>
        </a:p>
      </dgm:t>
    </dgm:pt>
    <dgm:pt modelId="{7ABE6A41-24CF-42D9-90F5-12F7AC1EE4FC}" type="pres">
      <dgm:prSet presAssocID="{F36353F1-10E9-42A9-AFEC-ABDF84C401C0}" presName="divider" presStyleLbl="fgShp" presStyleIdx="0" presStyleCnt="1" custLinFactNeighborY="20339"/>
      <dgm:spPr>
        <a:scene3d>
          <a:camera prst="orthographicFront">
            <a:rot lat="0" lon="0" rev="1800000"/>
          </a:camera>
          <a:lightRig rig="threePt" dir="t"/>
        </a:scene3d>
      </dgm:spPr>
    </dgm:pt>
    <dgm:pt modelId="{E616482E-A5B2-4DD3-9C14-8695491BB9A6}" type="pres">
      <dgm:prSet presAssocID="{D7801392-620A-4F65-AE85-EB864C3201E7}" presName="downArrow" presStyleLbl="node1" presStyleIdx="0" presStyleCnt="2" custScaleY="141667" custLinFactNeighborY="30556"/>
      <dgm:spPr/>
    </dgm:pt>
    <dgm:pt modelId="{6AF29E59-3267-4FAF-B1E7-1A3CC7A182EC}" type="pres">
      <dgm:prSet presAssocID="{D7801392-620A-4F65-AE85-EB864C3201E7}" presName="downArrowText" presStyleLbl="revTx" presStyleIdx="0" presStyleCnt="2">
        <dgm:presLayoutVars>
          <dgm:bulletEnabled val="1"/>
        </dgm:presLayoutVars>
      </dgm:prSet>
      <dgm:spPr/>
      <dgm:t>
        <a:bodyPr/>
        <a:lstStyle/>
        <a:p>
          <a:endParaRPr lang="en-US"/>
        </a:p>
      </dgm:t>
    </dgm:pt>
    <dgm:pt modelId="{D7982D59-46E0-454B-9587-095BF9A0EEF2}" type="pres">
      <dgm:prSet presAssocID="{F9493515-F961-4A95-A256-6D7DF02AB14E}" presName="upArrow" presStyleLbl="node1" presStyleIdx="1" presStyleCnt="2" custScaleY="75001" custLinFactNeighborX="-6893" custLinFactNeighborY="5556"/>
      <dgm:spPr/>
    </dgm:pt>
    <dgm:pt modelId="{B26B83B3-5B90-4128-8952-26E6E8F4C0C7}" type="pres">
      <dgm:prSet presAssocID="{F9493515-F961-4A95-A256-6D7DF02AB14E}" presName="upArrowText" presStyleLbl="revTx" presStyleIdx="1" presStyleCnt="2">
        <dgm:presLayoutVars>
          <dgm:bulletEnabled val="1"/>
        </dgm:presLayoutVars>
      </dgm:prSet>
      <dgm:spPr/>
      <dgm:t>
        <a:bodyPr/>
        <a:lstStyle/>
        <a:p>
          <a:endParaRPr lang="en-US"/>
        </a:p>
      </dgm:t>
    </dgm:pt>
  </dgm:ptLst>
  <dgm:cxnLst>
    <dgm:cxn modelId="{B23F8B08-837F-48DD-9C99-CAEE017F4B61}" type="presOf" srcId="{D7801392-620A-4F65-AE85-EB864C3201E7}" destId="{6AF29E59-3267-4FAF-B1E7-1A3CC7A182EC}" srcOrd="0" destOrd="0" presId="urn:microsoft.com/office/officeart/2005/8/layout/arrow3"/>
    <dgm:cxn modelId="{27BC6436-D58E-4217-BCE0-6231C0983BD0}" type="presOf" srcId="{F36353F1-10E9-42A9-AFEC-ABDF84C401C0}" destId="{7A442BDB-AA9B-47DC-91A9-662A09A74D9F}" srcOrd="0" destOrd="0" presId="urn:microsoft.com/office/officeart/2005/8/layout/arrow3"/>
    <dgm:cxn modelId="{FF685D99-8826-44DC-A3B3-3E73A6C0CBB8}" type="presOf" srcId="{F9493515-F961-4A95-A256-6D7DF02AB14E}" destId="{B26B83B3-5B90-4128-8952-26E6E8F4C0C7}" srcOrd="0" destOrd="0" presId="urn:microsoft.com/office/officeart/2005/8/layout/arrow3"/>
    <dgm:cxn modelId="{BF5C1355-CD7B-48FA-8FC8-CDD58FB62E58}" srcId="{F36353F1-10E9-42A9-AFEC-ABDF84C401C0}" destId="{D7801392-620A-4F65-AE85-EB864C3201E7}" srcOrd="0" destOrd="0" parTransId="{A98A3CAA-839B-427D-B1E8-B0F913171A2B}" sibTransId="{9930EB36-DEF4-4671-BD87-A9F830714A60}"/>
    <dgm:cxn modelId="{FFD9A776-AF5D-441A-8886-FC4BE29ED5B2}" srcId="{F36353F1-10E9-42A9-AFEC-ABDF84C401C0}" destId="{F9493515-F961-4A95-A256-6D7DF02AB14E}" srcOrd="1" destOrd="0" parTransId="{4B3C19DA-7085-4CF6-8B03-0DF2DAB05FFA}" sibTransId="{FE3D00F6-2493-4CA8-B9F7-593721F0DFB9}"/>
    <dgm:cxn modelId="{6380C9D6-324E-4DC1-A39B-63077B23B00C}" type="presParOf" srcId="{7A442BDB-AA9B-47DC-91A9-662A09A74D9F}" destId="{7ABE6A41-24CF-42D9-90F5-12F7AC1EE4FC}" srcOrd="0" destOrd="0" presId="urn:microsoft.com/office/officeart/2005/8/layout/arrow3"/>
    <dgm:cxn modelId="{D73C1CBB-DB04-4082-AC4E-63BA30DE9C5A}" type="presParOf" srcId="{7A442BDB-AA9B-47DC-91A9-662A09A74D9F}" destId="{E616482E-A5B2-4DD3-9C14-8695491BB9A6}" srcOrd="1" destOrd="0" presId="urn:microsoft.com/office/officeart/2005/8/layout/arrow3"/>
    <dgm:cxn modelId="{3561555E-96ED-4291-8E9C-0C433BFF1774}" type="presParOf" srcId="{7A442BDB-AA9B-47DC-91A9-662A09A74D9F}" destId="{6AF29E59-3267-4FAF-B1E7-1A3CC7A182EC}" srcOrd="2" destOrd="0" presId="urn:microsoft.com/office/officeart/2005/8/layout/arrow3"/>
    <dgm:cxn modelId="{6079504E-FDAD-4482-9BD7-4424AE77B2D4}" type="presParOf" srcId="{7A442BDB-AA9B-47DC-91A9-662A09A74D9F}" destId="{D7982D59-46E0-454B-9587-095BF9A0EEF2}" srcOrd="3" destOrd="0" presId="urn:microsoft.com/office/officeart/2005/8/layout/arrow3"/>
    <dgm:cxn modelId="{7C8C682D-7681-41CD-AAFB-2A8B06B78AA4}" type="presParOf" srcId="{7A442BDB-AA9B-47DC-91A9-662A09A74D9F}" destId="{B26B83B3-5B90-4128-8952-26E6E8F4C0C7}" srcOrd="4" destOrd="0" presId="urn:microsoft.com/office/officeart/2005/8/layout/arrow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smtClean="0"/>
            </a:lvl1pPr>
          </a:lstStyle>
          <a:p>
            <a:pPr>
              <a:defRPr/>
            </a:pPr>
            <a:fld id="{DD51DC3A-EEDE-6247-A6D4-1114E422A973}" type="datetimeFigureOut">
              <a:rPr lang="en-US"/>
              <a:pPr>
                <a:defRPr/>
              </a:pPr>
              <a:t>8/18/2015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smtClean="0"/>
            </a:lvl1pPr>
          </a:lstStyle>
          <a:p>
            <a:pPr>
              <a:defRPr/>
            </a:pPr>
            <a:fld id="{982002CC-7D6F-7148-BAB5-2D0022AA3B67}" type="slidenum">
              <a:rPr lang="en-US"/>
              <a:pPr>
                <a:defRPr/>
              </a:pPr>
              <a:t>‹#›</a:t>
            </a:fld>
            <a:endParaRPr lang="en-US"/>
          </a:p>
        </p:txBody>
      </p:sp>
    </p:spTree>
    <p:extLst>
      <p:ext uri="{BB962C8B-B14F-4D97-AF65-F5344CB8AC3E}">
        <p14:creationId xmlns:p14="http://schemas.microsoft.com/office/powerpoint/2010/main" val="28555534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smtClean="0"/>
            </a:lvl1pPr>
          </a:lstStyle>
          <a:p>
            <a:pPr>
              <a:defRPr/>
            </a:pPr>
            <a:fld id="{2AB53731-846B-1D41-A3B9-B6CB0BD5722C}" type="datetimeFigureOut">
              <a:rPr lang="en-US"/>
              <a:pPr>
                <a:defRPr/>
              </a:pPr>
              <a:t>8/18/2015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smtClean="0"/>
            </a:lvl1pPr>
          </a:lstStyle>
          <a:p>
            <a:pPr>
              <a:defRPr/>
            </a:pPr>
            <a:fld id="{59671A2D-2A05-6441-955B-FAEDBCDD4200}" type="slidenum">
              <a:rPr lang="en-US"/>
              <a:pPr>
                <a:defRPr/>
              </a:pPr>
              <a:t>‹#›</a:t>
            </a:fld>
            <a:endParaRPr lang="en-US"/>
          </a:p>
        </p:txBody>
      </p:sp>
    </p:spTree>
    <p:extLst>
      <p:ext uri="{BB962C8B-B14F-4D97-AF65-F5344CB8AC3E}">
        <p14:creationId xmlns:p14="http://schemas.microsoft.com/office/powerpoint/2010/main" val="532610779"/>
      </p:ext>
    </p:extLst>
  </p:cSld>
  <p:clrMap bg1="lt1" tx1="dk1" bg2="lt2" tx2="dk2" accent1="accent1" accent2="accent2" accent3="accent3" accent4="accent4" accent5="accent5" accent6="accent6" hlink="hlink" folHlink="folHlink"/>
  <p:hf hdr="0" ftr="0" dt="0"/>
  <p:notesStyle>
    <a:lvl1pPr algn="l" defTabSz="912813" rtl="0" fontAlgn="base">
      <a:spcBef>
        <a:spcPct val="30000"/>
      </a:spcBef>
      <a:spcAft>
        <a:spcPct val="0"/>
      </a:spcAft>
      <a:defRPr sz="1100" kern="1200">
        <a:solidFill>
          <a:schemeClr val="tx1"/>
        </a:solidFill>
        <a:latin typeface="+mn-lt"/>
        <a:ea typeface="ＭＳ Ｐゴシック" charset="0"/>
        <a:cs typeface="ＭＳ Ｐゴシック" charset="0"/>
      </a:defRPr>
    </a:lvl1pPr>
    <a:lvl2pPr marL="455613" algn="l" defTabSz="912813" rtl="0" fontAlgn="base">
      <a:spcBef>
        <a:spcPct val="30000"/>
      </a:spcBef>
      <a:spcAft>
        <a:spcPct val="0"/>
      </a:spcAft>
      <a:defRPr sz="1100" kern="1200">
        <a:solidFill>
          <a:schemeClr val="tx1"/>
        </a:solidFill>
        <a:latin typeface="+mn-lt"/>
        <a:ea typeface="ＭＳ Ｐゴシック" charset="0"/>
        <a:cs typeface="+mn-cs"/>
      </a:defRPr>
    </a:lvl2pPr>
    <a:lvl3pPr marL="912813" algn="l" defTabSz="912813" rtl="0" fontAlgn="base">
      <a:spcBef>
        <a:spcPct val="30000"/>
      </a:spcBef>
      <a:spcAft>
        <a:spcPct val="0"/>
      </a:spcAft>
      <a:defRPr sz="1100" kern="1200">
        <a:solidFill>
          <a:schemeClr val="tx1"/>
        </a:solidFill>
        <a:latin typeface="+mn-lt"/>
        <a:ea typeface="ＭＳ Ｐゴシック" charset="0"/>
        <a:cs typeface="+mn-cs"/>
      </a:defRPr>
    </a:lvl3pPr>
    <a:lvl4pPr marL="1370013" algn="l" defTabSz="912813" rtl="0" fontAlgn="base">
      <a:spcBef>
        <a:spcPct val="30000"/>
      </a:spcBef>
      <a:spcAft>
        <a:spcPct val="0"/>
      </a:spcAft>
      <a:defRPr sz="1100" kern="1200">
        <a:solidFill>
          <a:schemeClr val="tx1"/>
        </a:solidFill>
        <a:latin typeface="+mn-lt"/>
        <a:ea typeface="ＭＳ Ｐゴシック" charset="0"/>
        <a:cs typeface="+mn-cs"/>
      </a:defRPr>
    </a:lvl4pPr>
    <a:lvl5pPr marL="1827213" algn="l" defTabSz="912813" rtl="0" fontAlgn="base">
      <a:spcBef>
        <a:spcPct val="30000"/>
      </a:spcBef>
      <a:spcAft>
        <a:spcPct val="0"/>
      </a:spcAft>
      <a:defRPr sz="1100" kern="1200">
        <a:solidFill>
          <a:schemeClr val="tx1"/>
        </a:solidFill>
        <a:latin typeface="+mn-lt"/>
        <a:ea typeface="ＭＳ Ｐゴシック" charset="0"/>
        <a:cs typeface="+mn-cs"/>
      </a:defRPr>
    </a:lvl5pPr>
    <a:lvl6pPr marL="2285884" algn="l" defTabSz="914354" rtl="0" eaLnBrk="1" latinLnBrk="0" hangingPunct="1">
      <a:defRPr sz="1100" kern="1200">
        <a:solidFill>
          <a:schemeClr val="tx1"/>
        </a:solidFill>
        <a:latin typeface="+mn-lt"/>
        <a:ea typeface="+mn-ea"/>
        <a:cs typeface="+mn-cs"/>
      </a:defRPr>
    </a:lvl6pPr>
    <a:lvl7pPr marL="2743060" algn="l" defTabSz="914354" rtl="0" eaLnBrk="1" latinLnBrk="0" hangingPunct="1">
      <a:defRPr sz="1100" kern="1200">
        <a:solidFill>
          <a:schemeClr val="tx1"/>
        </a:solidFill>
        <a:latin typeface="+mn-lt"/>
        <a:ea typeface="+mn-ea"/>
        <a:cs typeface="+mn-cs"/>
      </a:defRPr>
    </a:lvl7pPr>
    <a:lvl8pPr marL="3200236" algn="l" defTabSz="914354" rtl="0" eaLnBrk="1" latinLnBrk="0" hangingPunct="1">
      <a:defRPr sz="1100" kern="1200">
        <a:solidFill>
          <a:schemeClr val="tx1"/>
        </a:solidFill>
        <a:latin typeface="+mn-lt"/>
        <a:ea typeface="+mn-ea"/>
        <a:cs typeface="+mn-cs"/>
      </a:defRPr>
    </a:lvl8pPr>
    <a:lvl9pPr marL="3657413" algn="l" defTabSz="914354"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2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
        <p:nvSpPr>
          <p:cNvPr id="112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gn="ctr" eaLnBrk="0" hangingPunct="0">
              <a:defRPr sz="4300">
                <a:solidFill>
                  <a:srgbClr val="000000"/>
                </a:solidFill>
                <a:latin typeface="Gill Sans" charset="0"/>
                <a:ea typeface="ヒラギノ角ゴ ProN W3" charset="0"/>
                <a:cs typeface="ヒラギノ角ゴ ProN W3" charset="0"/>
                <a:sym typeface="Gill Sans" charset="0"/>
              </a:defRPr>
            </a:lvl1pPr>
            <a:lvl2pPr marL="742950" indent="-285750" algn="ctr" eaLnBrk="0" hangingPunct="0">
              <a:defRPr sz="4300">
                <a:solidFill>
                  <a:srgbClr val="000000"/>
                </a:solidFill>
                <a:latin typeface="Gill Sans" charset="0"/>
                <a:ea typeface="ヒラギノ角ゴ ProN W3" charset="0"/>
                <a:cs typeface="ヒラギノ角ゴ ProN W3" charset="0"/>
                <a:sym typeface="Gill Sans" charset="0"/>
              </a:defRPr>
            </a:lvl2pPr>
            <a:lvl3pPr marL="1143000" indent="-228600" algn="ctr" eaLnBrk="0" hangingPunct="0">
              <a:defRPr sz="4300">
                <a:solidFill>
                  <a:srgbClr val="000000"/>
                </a:solidFill>
                <a:latin typeface="Gill Sans" charset="0"/>
                <a:ea typeface="ヒラギノ角ゴ ProN W3" charset="0"/>
                <a:cs typeface="ヒラギノ角ゴ ProN W3" charset="0"/>
                <a:sym typeface="Gill Sans" charset="0"/>
              </a:defRPr>
            </a:lvl3pPr>
            <a:lvl4pPr marL="1600200" indent="-228600" algn="ctr" eaLnBrk="0" hangingPunct="0">
              <a:defRPr sz="4300">
                <a:solidFill>
                  <a:srgbClr val="000000"/>
                </a:solidFill>
                <a:latin typeface="Gill Sans" charset="0"/>
                <a:ea typeface="ヒラギノ角ゴ ProN W3" charset="0"/>
                <a:cs typeface="ヒラギノ角ゴ ProN W3" charset="0"/>
                <a:sym typeface="Gill Sans" charset="0"/>
              </a:defRPr>
            </a:lvl4pPr>
            <a:lvl5pPr marL="2057400" indent="-228600" algn="ctr" eaLnBrk="0" hangingPunct="0">
              <a:defRPr sz="43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3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3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3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300">
                <a:solidFill>
                  <a:srgbClr val="000000"/>
                </a:solidFill>
                <a:latin typeface="Gill Sans" charset="0"/>
                <a:ea typeface="ヒラギノ角ゴ ProN W3" charset="0"/>
                <a:cs typeface="ヒラギノ角ゴ ProN W3" charset="0"/>
                <a:sym typeface="Gill Sans" charset="0"/>
              </a:defRPr>
            </a:lvl9pPr>
          </a:lstStyle>
          <a:p>
            <a:pPr algn="r" eaLnBrk="1" hangingPunct="1"/>
            <a:fld id="{C34C9EF5-38AE-B94A-BEEF-F043962C45E4}" type="slidenum">
              <a:rPr lang="en-US" sz="1200"/>
              <a:pPr algn="r" eaLnBrk="1" hangingPunct="1"/>
              <a:t>1</a:t>
            </a:fld>
            <a:endParaRPr lang="en-US" sz="1200"/>
          </a:p>
        </p:txBody>
      </p:sp>
    </p:spTree>
    <p:extLst>
      <p:ext uri="{BB962C8B-B14F-4D97-AF65-F5344CB8AC3E}">
        <p14:creationId xmlns:p14="http://schemas.microsoft.com/office/powerpoint/2010/main" val="533017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372DBD-BF6C-4F38-B397-ACC5114B9A34}" type="slidenum">
              <a:rPr lang="en-US" smtClean="0"/>
              <a:pPr/>
              <a:t>12</a:t>
            </a:fld>
            <a:endParaRPr lang="en-US"/>
          </a:p>
        </p:txBody>
      </p:sp>
    </p:spTree>
    <p:extLst>
      <p:ext uri="{BB962C8B-B14F-4D97-AF65-F5344CB8AC3E}">
        <p14:creationId xmlns:p14="http://schemas.microsoft.com/office/powerpoint/2010/main" val="2052353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372DBD-BF6C-4F38-B397-ACC5114B9A34}" type="slidenum">
              <a:rPr lang="en-US" smtClean="0"/>
              <a:pPr/>
              <a:t>13</a:t>
            </a:fld>
            <a:endParaRPr lang="en-US"/>
          </a:p>
        </p:txBody>
      </p:sp>
    </p:spTree>
    <p:extLst>
      <p:ext uri="{BB962C8B-B14F-4D97-AF65-F5344CB8AC3E}">
        <p14:creationId xmlns:p14="http://schemas.microsoft.com/office/powerpoint/2010/main" val="20523538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372DBD-BF6C-4F38-B397-ACC5114B9A34}" type="slidenum">
              <a:rPr lang="en-US" smtClean="0"/>
              <a:pPr/>
              <a:t>14</a:t>
            </a:fld>
            <a:endParaRPr lang="en-US"/>
          </a:p>
        </p:txBody>
      </p:sp>
    </p:spTree>
    <p:extLst>
      <p:ext uri="{BB962C8B-B14F-4D97-AF65-F5344CB8AC3E}">
        <p14:creationId xmlns:p14="http://schemas.microsoft.com/office/powerpoint/2010/main" val="2052353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Type </a:t>
            </a:r>
          </a:p>
          <a:p>
            <a:r>
              <a:rPr lang="en-US" dirty="0" err="1" smtClean="0"/>
              <a:t>ssc</a:t>
            </a:r>
            <a:r>
              <a:rPr lang="en-US" dirty="0" smtClean="0"/>
              <a:t> install </a:t>
            </a:r>
            <a:r>
              <a:rPr lang="en-US" dirty="0" err="1" smtClean="0"/>
              <a:t>odkmeta</a:t>
            </a:r>
            <a:r>
              <a:rPr lang="en-US" dirty="0" smtClean="0"/>
              <a:t> </a:t>
            </a:r>
          </a:p>
          <a:p>
            <a:r>
              <a:rPr lang="en-US" dirty="0" smtClean="0"/>
              <a:t>Into Stata to install </a:t>
            </a:r>
          </a:p>
          <a:p>
            <a:r>
              <a:rPr lang="en-US" dirty="0" smtClean="0"/>
              <a:t>This is explained in the homework </a:t>
            </a:r>
            <a:endParaRPr lang="en-US" dirty="0"/>
          </a:p>
        </p:txBody>
      </p:sp>
      <p:sp>
        <p:nvSpPr>
          <p:cNvPr id="4" name="Slide Number Placeholder 3"/>
          <p:cNvSpPr>
            <a:spLocks noGrp="1"/>
          </p:cNvSpPr>
          <p:nvPr>
            <p:ph type="sldNum" sz="quarter" idx="10"/>
          </p:nvPr>
        </p:nvSpPr>
        <p:spPr/>
        <p:txBody>
          <a:bodyPr/>
          <a:lstStyle/>
          <a:p>
            <a:fld id="{B7372DBD-BF6C-4F38-B397-ACC5114B9A34}" type="slidenum">
              <a:rPr lang="en-US" smtClean="0"/>
              <a:pPr/>
              <a:t>16</a:t>
            </a:fld>
            <a:endParaRPr lang="en-US"/>
          </a:p>
        </p:txBody>
      </p:sp>
    </p:spTree>
    <p:extLst>
      <p:ext uri="{BB962C8B-B14F-4D97-AF65-F5344CB8AC3E}">
        <p14:creationId xmlns:p14="http://schemas.microsoft.com/office/powerpoint/2010/main" val="20523538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Type </a:t>
            </a:r>
          </a:p>
          <a:p>
            <a:r>
              <a:rPr lang="en-US" dirty="0" err="1" smtClean="0"/>
              <a:t>ssc</a:t>
            </a:r>
            <a:r>
              <a:rPr lang="en-US" dirty="0" smtClean="0"/>
              <a:t> install </a:t>
            </a:r>
            <a:r>
              <a:rPr lang="en-US" dirty="0" err="1" smtClean="0"/>
              <a:t>odkmeta</a:t>
            </a:r>
            <a:r>
              <a:rPr lang="en-US" dirty="0" smtClean="0"/>
              <a:t> </a:t>
            </a:r>
          </a:p>
          <a:p>
            <a:r>
              <a:rPr lang="en-US" dirty="0" smtClean="0"/>
              <a:t>Into Stata to install </a:t>
            </a:r>
          </a:p>
          <a:p>
            <a:r>
              <a:rPr lang="en-US" dirty="0" smtClean="0"/>
              <a:t>This is explained in the homework </a:t>
            </a:r>
            <a:endParaRPr lang="en-US" dirty="0"/>
          </a:p>
        </p:txBody>
      </p:sp>
      <p:sp>
        <p:nvSpPr>
          <p:cNvPr id="4" name="Slide Number Placeholder 3"/>
          <p:cNvSpPr>
            <a:spLocks noGrp="1"/>
          </p:cNvSpPr>
          <p:nvPr>
            <p:ph type="sldNum" sz="quarter" idx="10"/>
          </p:nvPr>
        </p:nvSpPr>
        <p:spPr/>
        <p:txBody>
          <a:bodyPr/>
          <a:lstStyle/>
          <a:p>
            <a:fld id="{B7372DBD-BF6C-4F38-B397-ACC5114B9A34}" type="slidenum">
              <a:rPr lang="en-US" smtClean="0"/>
              <a:pPr/>
              <a:t>17</a:t>
            </a:fld>
            <a:endParaRPr lang="en-US"/>
          </a:p>
        </p:txBody>
      </p:sp>
    </p:spTree>
    <p:extLst>
      <p:ext uri="{BB962C8B-B14F-4D97-AF65-F5344CB8AC3E}">
        <p14:creationId xmlns:p14="http://schemas.microsoft.com/office/powerpoint/2010/main" val="20523538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372DBD-BF6C-4F38-B397-ACC5114B9A34}" type="slidenum">
              <a:rPr lang="en-US" smtClean="0"/>
              <a:pPr/>
              <a:t>19</a:t>
            </a:fld>
            <a:endParaRPr lang="en-US"/>
          </a:p>
        </p:txBody>
      </p:sp>
    </p:spTree>
    <p:extLst>
      <p:ext uri="{BB962C8B-B14F-4D97-AF65-F5344CB8AC3E}">
        <p14:creationId xmlns:p14="http://schemas.microsoft.com/office/powerpoint/2010/main" val="20523538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Graphics</a:t>
            </a:r>
            <a:r>
              <a:rPr lang="en-US" baseline="0" dirty="0" smtClean="0"/>
              <a:t> show that you should use learning from developing HFC template to instead inform your programming</a:t>
            </a:r>
          </a:p>
          <a:p>
            <a:r>
              <a:rPr lang="en-US" baseline="0" dirty="0" smtClean="0"/>
              <a:t>It is MUCH </a:t>
            </a:r>
            <a:r>
              <a:rPr lang="en-US" baseline="0" dirty="0" err="1" smtClean="0"/>
              <a:t>MUCH</a:t>
            </a:r>
            <a:r>
              <a:rPr lang="en-US" baseline="0" dirty="0" smtClean="0"/>
              <a:t> BETTER to prevent problems right in the field, than to identify them after the fact through HFCs</a:t>
            </a:r>
          </a:p>
          <a:p>
            <a:r>
              <a:rPr lang="en-US" baseline="0" dirty="0" smtClean="0"/>
              <a:t>So write your HFC template before you launch </a:t>
            </a:r>
            <a:endParaRPr lang="en-US" dirty="0"/>
          </a:p>
        </p:txBody>
      </p:sp>
      <p:sp>
        <p:nvSpPr>
          <p:cNvPr id="4" name="Slide Number Placeholder 3"/>
          <p:cNvSpPr>
            <a:spLocks noGrp="1"/>
          </p:cNvSpPr>
          <p:nvPr>
            <p:ph type="sldNum" sz="quarter" idx="10"/>
          </p:nvPr>
        </p:nvSpPr>
        <p:spPr/>
        <p:txBody>
          <a:bodyPr/>
          <a:lstStyle/>
          <a:p>
            <a:fld id="{B7372DBD-BF6C-4F38-B397-ACC5114B9A34}" type="slidenum">
              <a:rPr lang="en-US" smtClean="0"/>
              <a:pPr/>
              <a:t>20</a:t>
            </a:fld>
            <a:endParaRPr lang="en-US"/>
          </a:p>
        </p:txBody>
      </p:sp>
    </p:spTree>
    <p:extLst>
      <p:ext uri="{BB962C8B-B14F-4D97-AF65-F5344CB8AC3E}">
        <p14:creationId xmlns:p14="http://schemas.microsoft.com/office/powerpoint/2010/main" val="20523538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372DBD-BF6C-4F38-B397-ACC5114B9A34}" type="slidenum">
              <a:rPr lang="en-US" smtClean="0"/>
              <a:pPr/>
              <a:t>23</a:t>
            </a:fld>
            <a:endParaRPr lang="en-US"/>
          </a:p>
        </p:txBody>
      </p:sp>
    </p:spTree>
    <p:extLst>
      <p:ext uri="{BB962C8B-B14F-4D97-AF65-F5344CB8AC3E}">
        <p14:creationId xmlns:p14="http://schemas.microsoft.com/office/powerpoint/2010/main" val="20523538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372DBD-BF6C-4F38-B397-ACC5114B9A34}" type="slidenum">
              <a:rPr lang="en-US" smtClean="0"/>
              <a:pPr/>
              <a:t>24</a:t>
            </a:fld>
            <a:endParaRPr lang="en-US"/>
          </a:p>
        </p:txBody>
      </p:sp>
    </p:spTree>
    <p:extLst>
      <p:ext uri="{BB962C8B-B14F-4D97-AF65-F5344CB8AC3E}">
        <p14:creationId xmlns:p14="http://schemas.microsoft.com/office/powerpoint/2010/main" val="20523538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372DBD-BF6C-4F38-B397-ACC5114B9A34}" type="slidenum">
              <a:rPr lang="en-US" smtClean="0"/>
              <a:pPr/>
              <a:t>25</a:t>
            </a:fld>
            <a:endParaRPr lang="en-US"/>
          </a:p>
        </p:txBody>
      </p:sp>
    </p:spTree>
    <p:extLst>
      <p:ext uri="{BB962C8B-B14F-4D97-AF65-F5344CB8AC3E}">
        <p14:creationId xmlns:p14="http://schemas.microsoft.com/office/powerpoint/2010/main" val="2052353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7A464E-9ACE-429B-8714-5DD8CEA6960A}" type="slidenum">
              <a:rPr lang="en-US" smtClean="0"/>
              <a:pPr/>
              <a:t>3</a:t>
            </a:fld>
            <a:endParaRPr lang="en-US"/>
          </a:p>
        </p:txBody>
      </p:sp>
    </p:spTree>
    <p:extLst>
      <p:ext uri="{BB962C8B-B14F-4D97-AF65-F5344CB8AC3E}">
        <p14:creationId xmlns:p14="http://schemas.microsoft.com/office/powerpoint/2010/main" val="31363936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372DBD-BF6C-4F38-B397-ACC5114B9A34}" type="slidenum">
              <a:rPr lang="en-US" smtClean="0"/>
              <a:pPr/>
              <a:t>26</a:t>
            </a:fld>
            <a:endParaRPr lang="en-US"/>
          </a:p>
        </p:txBody>
      </p:sp>
    </p:spTree>
    <p:extLst>
      <p:ext uri="{BB962C8B-B14F-4D97-AF65-F5344CB8AC3E}">
        <p14:creationId xmlns:p14="http://schemas.microsoft.com/office/powerpoint/2010/main" val="20523538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372DBD-BF6C-4F38-B397-ACC5114B9A34}" type="slidenum">
              <a:rPr lang="en-US" smtClean="0"/>
              <a:pPr/>
              <a:t>27</a:t>
            </a:fld>
            <a:endParaRPr lang="en-US"/>
          </a:p>
        </p:txBody>
      </p:sp>
    </p:spTree>
    <p:extLst>
      <p:ext uri="{BB962C8B-B14F-4D97-AF65-F5344CB8AC3E}">
        <p14:creationId xmlns:p14="http://schemas.microsoft.com/office/powerpoint/2010/main" val="20523538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372DBD-BF6C-4F38-B397-ACC5114B9A34}" type="slidenum">
              <a:rPr lang="en-US" smtClean="0"/>
              <a:pPr/>
              <a:t>28</a:t>
            </a:fld>
            <a:endParaRPr lang="en-US"/>
          </a:p>
        </p:txBody>
      </p:sp>
    </p:spTree>
    <p:extLst>
      <p:ext uri="{BB962C8B-B14F-4D97-AF65-F5344CB8AC3E}">
        <p14:creationId xmlns:p14="http://schemas.microsoft.com/office/powerpoint/2010/main" val="20523538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bit silly considering the “instrument”, but we want to keep it simple </a:t>
            </a:r>
            <a:r>
              <a:rPr lang="en-US" dirty="0" smtClean="0">
                <a:sym typeface="Wingdings" panose="05000000000000000000" pitchFamily="2" charset="2"/>
              </a:rPr>
              <a:t> </a:t>
            </a:r>
            <a:endParaRPr lang="en-US" dirty="0"/>
          </a:p>
        </p:txBody>
      </p:sp>
      <p:sp>
        <p:nvSpPr>
          <p:cNvPr id="4" name="Slide Number Placeholder 3"/>
          <p:cNvSpPr>
            <a:spLocks noGrp="1"/>
          </p:cNvSpPr>
          <p:nvPr>
            <p:ph type="sldNum" sz="quarter" idx="10"/>
          </p:nvPr>
        </p:nvSpPr>
        <p:spPr/>
        <p:txBody>
          <a:bodyPr/>
          <a:lstStyle/>
          <a:p>
            <a:fld id="{6EBD4838-E78A-4CE2-901D-4CABCFB37E90}" type="slidenum">
              <a:rPr lang="en-US" smtClean="0"/>
              <a:t>29</a:t>
            </a:fld>
            <a:endParaRPr lang="en-US"/>
          </a:p>
        </p:txBody>
      </p:sp>
    </p:spTree>
    <p:extLst>
      <p:ext uri="{BB962C8B-B14F-4D97-AF65-F5344CB8AC3E}">
        <p14:creationId xmlns:p14="http://schemas.microsoft.com/office/powerpoint/2010/main" val="38861688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bit silly considering the “instrument”, but we want to keep </a:t>
            </a:r>
            <a:r>
              <a:rPr lang="en-US" smtClean="0"/>
              <a:t>it simple </a:t>
            </a:r>
            <a:r>
              <a:rPr lang="en-US" smtClean="0">
                <a:sym typeface="Wingdings" panose="05000000000000000000" pitchFamily="2" charset="2"/>
              </a:rPr>
              <a:t> </a:t>
            </a:r>
            <a:endParaRPr lang="en-US"/>
          </a:p>
        </p:txBody>
      </p:sp>
      <p:sp>
        <p:nvSpPr>
          <p:cNvPr id="4" name="Slide Number Placeholder 3"/>
          <p:cNvSpPr>
            <a:spLocks noGrp="1"/>
          </p:cNvSpPr>
          <p:nvPr>
            <p:ph type="sldNum" sz="quarter" idx="10"/>
          </p:nvPr>
        </p:nvSpPr>
        <p:spPr/>
        <p:txBody>
          <a:bodyPr/>
          <a:lstStyle/>
          <a:p>
            <a:fld id="{6EBD4838-E78A-4CE2-901D-4CABCFB37E90}" type="slidenum">
              <a:rPr lang="en-US" smtClean="0"/>
              <a:t>30</a:t>
            </a:fld>
            <a:endParaRPr lang="en-US"/>
          </a:p>
        </p:txBody>
      </p:sp>
    </p:spTree>
    <p:extLst>
      <p:ext uri="{BB962C8B-B14F-4D97-AF65-F5344CB8AC3E}">
        <p14:creationId xmlns:p14="http://schemas.microsoft.com/office/powerpoint/2010/main" val="38861688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a:t>
            </a:r>
            <a:r>
              <a:rPr lang="en-US" baseline="0" dirty="0" smtClean="0"/>
              <a:t> of these steps are actually already done – they’re just running through </a:t>
            </a:r>
            <a:endParaRPr lang="en-US" dirty="0"/>
          </a:p>
        </p:txBody>
      </p:sp>
      <p:sp>
        <p:nvSpPr>
          <p:cNvPr id="4" name="Slide Number Placeholder 3"/>
          <p:cNvSpPr>
            <a:spLocks noGrp="1"/>
          </p:cNvSpPr>
          <p:nvPr>
            <p:ph type="sldNum" sz="quarter" idx="10"/>
          </p:nvPr>
        </p:nvSpPr>
        <p:spPr/>
        <p:txBody>
          <a:bodyPr/>
          <a:lstStyle/>
          <a:p>
            <a:fld id="{B7372DBD-BF6C-4F38-B397-ACC5114B9A34}" type="slidenum">
              <a:rPr lang="en-US" smtClean="0"/>
              <a:pPr/>
              <a:t>31</a:t>
            </a:fld>
            <a:endParaRPr lang="en-US"/>
          </a:p>
        </p:txBody>
      </p:sp>
    </p:spTree>
    <p:extLst>
      <p:ext uri="{BB962C8B-B14F-4D97-AF65-F5344CB8AC3E}">
        <p14:creationId xmlns:p14="http://schemas.microsoft.com/office/powerpoint/2010/main" val="20523538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bit silly considering the “instrument”, but we want to keep </a:t>
            </a:r>
            <a:r>
              <a:rPr lang="en-US" smtClean="0"/>
              <a:t>it simple </a:t>
            </a:r>
            <a:r>
              <a:rPr lang="en-US" smtClean="0">
                <a:sym typeface="Wingdings" panose="05000000000000000000" pitchFamily="2" charset="2"/>
              </a:rPr>
              <a:t> </a:t>
            </a:r>
            <a:endParaRPr lang="en-US"/>
          </a:p>
        </p:txBody>
      </p:sp>
      <p:sp>
        <p:nvSpPr>
          <p:cNvPr id="4" name="Slide Number Placeholder 3"/>
          <p:cNvSpPr>
            <a:spLocks noGrp="1"/>
          </p:cNvSpPr>
          <p:nvPr>
            <p:ph type="sldNum" sz="quarter" idx="10"/>
          </p:nvPr>
        </p:nvSpPr>
        <p:spPr/>
        <p:txBody>
          <a:bodyPr/>
          <a:lstStyle/>
          <a:p>
            <a:fld id="{6EBD4838-E78A-4CE2-901D-4CABCFB37E90}" type="slidenum">
              <a:rPr lang="en-US" smtClean="0"/>
              <a:t>32</a:t>
            </a:fld>
            <a:endParaRPr lang="en-US"/>
          </a:p>
        </p:txBody>
      </p:sp>
    </p:spTree>
    <p:extLst>
      <p:ext uri="{BB962C8B-B14F-4D97-AF65-F5344CB8AC3E}">
        <p14:creationId xmlns:p14="http://schemas.microsoft.com/office/powerpoint/2010/main" val="3886168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7A464E-9ACE-429B-8714-5DD8CEA6960A}" type="slidenum">
              <a:rPr lang="en-US" smtClean="0"/>
              <a:pPr/>
              <a:t>4</a:t>
            </a:fld>
            <a:endParaRPr lang="en-US"/>
          </a:p>
        </p:txBody>
      </p:sp>
    </p:spTree>
    <p:extLst>
      <p:ext uri="{BB962C8B-B14F-4D97-AF65-F5344CB8AC3E}">
        <p14:creationId xmlns:p14="http://schemas.microsoft.com/office/powerpoint/2010/main" val="3136393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7A464E-9ACE-429B-8714-5DD8CEA6960A}" type="slidenum">
              <a:rPr lang="en-US" smtClean="0"/>
              <a:pPr/>
              <a:t>5</a:t>
            </a:fld>
            <a:endParaRPr lang="en-US"/>
          </a:p>
        </p:txBody>
      </p:sp>
    </p:spTree>
    <p:extLst>
      <p:ext uri="{BB962C8B-B14F-4D97-AF65-F5344CB8AC3E}">
        <p14:creationId xmlns:p14="http://schemas.microsoft.com/office/powerpoint/2010/main" val="3136393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 combinations apply </a:t>
            </a:r>
          </a:p>
          <a:p>
            <a:r>
              <a:rPr lang="en-US" dirty="0" smtClean="0"/>
              <a:t>Today</a:t>
            </a:r>
            <a:r>
              <a:rPr lang="en-US" baseline="0" dirty="0" smtClean="0"/>
              <a:t> we are talking about those in bold: </a:t>
            </a:r>
          </a:p>
          <a:p>
            <a:pPr marL="171450" indent="-171450">
              <a:buFontTx/>
              <a:buChar char="-"/>
            </a:pPr>
            <a:r>
              <a:rPr lang="en-US" baseline="0" dirty="0" smtClean="0"/>
              <a:t>Importing </a:t>
            </a:r>
          </a:p>
          <a:p>
            <a:pPr marL="171450" indent="-171450">
              <a:buFontTx/>
              <a:buChar char="-"/>
            </a:pPr>
            <a:r>
              <a:rPr lang="en-US" baseline="0" dirty="0" err="1" smtClean="0"/>
              <a:t>Backchecking</a:t>
            </a:r>
            <a:endParaRPr lang="en-US" baseline="0" dirty="0" smtClean="0"/>
          </a:p>
          <a:p>
            <a:pPr marL="171450" indent="-171450">
              <a:buFontTx/>
              <a:buChar char="-"/>
            </a:pPr>
            <a:r>
              <a:rPr lang="en-US" baseline="0" dirty="0" smtClean="0"/>
              <a:t>High frequency checks </a:t>
            </a:r>
            <a:endParaRPr lang="en-US" dirty="0"/>
          </a:p>
        </p:txBody>
      </p:sp>
      <p:sp>
        <p:nvSpPr>
          <p:cNvPr id="4" name="Slide Number Placeholder 3"/>
          <p:cNvSpPr>
            <a:spLocks noGrp="1"/>
          </p:cNvSpPr>
          <p:nvPr>
            <p:ph type="sldNum" sz="quarter" idx="10"/>
          </p:nvPr>
        </p:nvSpPr>
        <p:spPr/>
        <p:txBody>
          <a:bodyPr/>
          <a:lstStyle/>
          <a:p>
            <a:fld id="{957A464E-9ACE-429B-8714-5DD8CEA6960A}" type="slidenum">
              <a:rPr lang="en-US" smtClean="0"/>
              <a:pPr/>
              <a:t>7</a:t>
            </a:fld>
            <a:endParaRPr lang="en-US"/>
          </a:p>
        </p:txBody>
      </p:sp>
    </p:spTree>
    <p:extLst>
      <p:ext uri="{BB962C8B-B14F-4D97-AF65-F5344CB8AC3E}">
        <p14:creationId xmlns:p14="http://schemas.microsoft.com/office/powerpoint/2010/main" val="3136393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quality control</a:t>
            </a:r>
            <a:r>
              <a:rPr lang="en-US" baseline="0" dirty="0" smtClean="0"/>
              <a:t> doesn’t begin and end with programming</a:t>
            </a:r>
            <a:endParaRPr lang="en-US" dirty="0"/>
          </a:p>
        </p:txBody>
      </p:sp>
      <p:sp>
        <p:nvSpPr>
          <p:cNvPr id="4" name="Slide Number Placeholder 3"/>
          <p:cNvSpPr>
            <a:spLocks noGrp="1"/>
          </p:cNvSpPr>
          <p:nvPr>
            <p:ph type="sldNum" sz="quarter" idx="10"/>
          </p:nvPr>
        </p:nvSpPr>
        <p:spPr/>
        <p:txBody>
          <a:bodyPr/>
          <a:lstStyle/>
          <a:p>
            <a:fld id="{B7372DBD-BF6C-4F38-B397-ACC5114B9A34}" type="slidenum">
              <a:rPr lang="en-US" smtClean="0"/>
              <a:pPr/>
              <a:t>8</a:t>
            </a:fld>
            <a:endParaRPr lang="en-US"/>
          </a:p>
        </p:txBody>
      </p:sp>
    </p:spTree>
    <p:extLst>
      <p:ext uri="{BB962C8B-B14F-4D97-AF65-F5344CB8AC3E}">
        <p14:creationId xmlns:p14="http://schemas.microsoft.com/office/powerpoint/2010/main" val="2052353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quality control</a:t>
            </a:r>
            <a:r>
              <a:rPr lang="en-US" baseline="0" dirty="0" smtClean="0"/>
              <a:t> doesn’t begin and end with programming</a:t>
            </a:r>
            <a:endParaRPr lang="en-US" dirty="0"/>
          </a:p>
        </p:txBody>
      </p:sp>
      <p:sp>
        <p:nvSpPr>
          <p:cNvPr id="4" name="Slide Number Placeholder 3"/>
          <p:cNvSpPr>
            <a:spLocks noGrp="1"/>
          </p:cNvSpPr>
          <p:nvPr>
            <p:ph type="sldNum" sz="quarter" idx="10"/>
          </p:nvPr>
        </p:nvSpPr>
        <p:spPr/>
        <p:txBody>
          <a:bodyPr/>
          <a:lstStyle/>
          <a:p>
            <a:fld id="{B7372DBD-BF6C-4F38-B397-ACC5114B9A34}" type="slidenum">
              <a:rPr lang="en-US" smtClean="0"/>
              <a:pPr/>
              <a:t>9</a:t>
            </a:fld>
            <a:endParaRPr lang="en-US"/>
          </a:p>
        </p:txBody>
      </p:sp>
    </p:spTree>
    <p:extLst>
      <p:ext uri="{BB962C8B-B14F-4D97-AF65-F5344CB8AC3E}">
        <p14:creationId xmlns:p14="http://schemas.microsoft.com/office/powerpoint/2010/main" val="2052353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372DBD-BF6C-4F38-B397-ACC5114B9A34}" type="slidenum">
              <a:rPr lang="en-US" smtClean="0"/>
              <a:pPr/>
              <a:t>10</a:t>
            </a:fld>
            <a:endParaRPr lang="en-US"/>
          </a:p>
        </p:txBody>
      </p:sp>
    </p:spTree>
    <p:extLst>
      <p:ext uri="{BB962C8B-B14F-4D97-AF65-F5344CB8AC3E}">
        <p14:creationId xmlns:p14="http://schemas.microsoft.com/office/powerpoint/2010/main" val="20523538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372DBD-BF6C-4F38-B397-ACC5114B9A34}" type="slidenum">
              <a:rPr lang="en-US" smtClean="0"/>
              <a:pPr/>
              <a:t>11</a:t>
            </a:fld>
            <a:endParaRPr lang="en-US"/>
          </a:p>
        </p:txBody>
      </p:sp>
    </p:spTree>
    <p:extLst>
      <p:ext uri="{BB962C8B-B14F-4D97-AF65-F5344CB8AC3E}">
        <p14:creationId xmlns:p14="http://schemas.microsoft.com/office/powerpoint/2010/main" val="20523538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pic>
        <p:nvPicPr>
          <p:cNvPr id="5" name="Picture 4" descr="Mali picture_white.jpg"/>
          <p:cNvPicPr>
            <a:picLocks noChangeAspect="1"/>
          </p:cNvPicPr>
          <p:nvPr userDrawn="1"/>
        </p:nvPicPr>
        <p:blipFill rotWithShape="1">
          <a:blip r:embed="rId2" cstate="email">
            <a:extLst>
              <a:ext uri="{28A0092B-C50C-407E-A947-70E740481C1C}">
                <a14:useLocalDpi xmlns:a14="http://schemas.microsoft.com/office/drawing/2010/main" val="0"/>
              </a:ext>
            </a:extLst>
          </a:blip>
          <a:srcRect t="1" b="11577"/>
          <a:stretch/>
        </p:blipFill>
        <p:spPr>
          <a:xfrm>
            <a:off x="-10754" y="2148840"/>
            <a:ext cx="13030199" cy="7680960"/>
          </a:xfrm>
          <a:prstGeom prst="rect">
            <a:avLst/>
          </a:prstGeom>
        </p:spPr>
      </p:pic>
      <p:sp>
        <p:nvSpPr>
          <p:cNvPr id="2" name="Title 1"/>
          <p:cNvSpPr>
            <a:spLocks noGrp="1"/>
          </p:cNvSpPr>
          <p:nvPr>
            <p:ph type="ctrTitle"/>
          </p:nvPr>
        </p:nvSpPr>
        <p:spPr>
          <a:xfrm>
            <a:off x="406400" y="533400"/>
            <a:ext cx="11201400" cy="1524000"/>
          </a:xfrm>
        </p:spPr>
        <p:txBody>
          <a:bodyPr anchor="t">
            <a:noAutofit/>
          </a:bodyPr>
          <a:lstStyle>
            <a:lvl1pPr algn="l">
              <a:defRPr sz="4800">
                <a:solidFill>
                  <a:srgbClr val="464748"/>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406400" y="1981200"/>
            <a:ext cx="5638800" cy="1676400"/>
          </a:xfrm>
        </p:spPr>
        <p:txBody>
          <a:bodyPr anchor="ctr">
            <a:noAutofit/>
          </a:bodyPr>
          <a:lstStyle>
            <a:lvl1pPr marL="0" indent="0" algn="l">
              <a:buNone/>
              <a:defRPr sz="3200">
                <a:solidFill>
                  <a:srgbClr val="006EB9"/>
                </a:solidFill>
                <a:latin typeface="Open Sans" panose="020B0606030504020204" pitchFamily="34" charset="0"/>
                <a:ea typeface="Open Sans" panose="020B0606030504020204" pitchFamily="34" charset="0"/>
                <a:cs typeface="Open Sans" panose="020B0606030504020204" pitchFamily="34" charset="0"/>
              </a:defRPr>
            </a:lvl1pPr>
            <a:lvl2pPr marL="650230" indent="0" algn="ctr">
              <a:buNone/>
              <a:defRPr>
                <a:solidFill>
                  <a:schemeClr val="tx1">
                    <a:tint val="75000"/>
                  </a:schemeClr>
                </a:solidFill>
              </a:defRPr>
            </a:lvl2pPr>
            <a:lvl3pPr marL="1300460" indent="0" algn="ctr">
              <a:buNone/>
              <a:defRPr>
                <a:solidFill>
                  <a:schemeClr val="tx1">
                    <a:tint val="75000"/>
                  </a:schemeClr>
                </a:solidFill>
              </a:defRPr>
            </a:lvl3pPr>
            <a:lvl4pPr marL="1950690" indent="0" algn="ctr">
              <a:buNone/>
              <a:defRPr>
                <a:solidFill>
                  <a:schemeClr val="tx1">
                    <a:tint val="75000"/>
                  </a:schemeClr>
                </a:solidFill>
              </a:defRPr>
            </a:lvl4pPr>
            <a:lvl5pPr marL="2600919" indent="0" algn="ctr">
              <a:buNone/>
              <a:defRPr>
                <a:solidFill>
                  <a:schemeClr val="tx1">
                    <a:tint val="75000"/>
                  </a:schemeClr>
                </a:solidFill>
              </a:defRPr>
            </a:lvl5pPr>
            <a:lvl6pPr marL="3251149" indent="0" algn="ctr">
              <a:buNone/>
              <a:defRPr>
                <a:solidFill>
                  <a:schemeClr val="tx1">
                    <a:tint val="75000"/>
                  </a:schemeClr>
                </a:solidFill>
              </a:defRPr>
            </a:lvl6pPr>
            <a:lvl7pPr marL="3901379" indent="0" algn="ctr">
              <a:buNone/>
              <a:defRPr>
                <a:solidFill>
                  <a:schemeClr val="tx1">
                    <a:tint val="75000"/>
                  </a:schemeClr>
                </a:solidFill>
              </a:defRPr>
            </a:lvl7pPr>
            <a:lvl8pPr marL="4551609" indent="0" algn="ctr">
              <a:buNone/>
              <a:defRPr>
                <a:solidFill>
                  <a:schemeClr val="tx1">
                    <a:tint val="75000"/>
                  </a:schemeClr>
                </a:solidFill>
              </a:defRPr>
            </a:lvl8pPr>
            <a:lvl9pPr marL="5201839" indent="0" algn="ctr">
              <a:buNone/>
              <a:defRPr>
                <a:solidFill>
                  <a:schemeClr val="tx1">
                    <a:tint val="75000"/>
                  </a:schemeClr>
                </a:solidFill>
              </a:defRPr>
            </a:lvl9pPr>
          </a:lstStyle>
          <a:p>
            <a:r>
              <a:rPr lang="en-US" dirty="0" smtClean="0"/>
              <a:t>Click to edit Master subtitle style</a:t>
            </a:r>
            <a:endParaRPr lang="en-US" dirty="0"/>
          </a:p>
        </p:txBody>
      </p:sp>
      <p:pic>
        <p:nvPicPr>
          <p:cNvPr id="9" name="Picture 8" descr="IPA-JPAL-Logo.jp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82600" y="3962400"/>
            <a:ext cx="2590800" cy="2467238"/>
          </a:xfrm>
          <a:prstGeom prst="rect">
            <a:avLst/>
          </a:prstGeom>
        </p:spPr>
      </p:pic>
    </p:spTree>
    <p:extLst>
      <p:ext uri="{BB962C8B-B14F-4D97-AF65-F5344CB8AC3E}">
        <p14:creationId xmlns:p14="http://schemas.microsoft.com/office/powerpoint/2010/main" val="200814553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p:spPr>
        <p:txBody>
          <a:bodyPr>
            <a:normAutofit/>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578600" y="2276475"/>
            <a:ext cx="5775325" cy="6435725"/>
          </a:xfrm>
        </p:spPr>
        <p:txBody>
          <a:bodyPr>
            <a:normAutofit/>
          </a:bodyPr>
          <a:lstStyle>
            <a:lvl1pPr>
              <a:defRPr sz="32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hoto Bor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4"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21600" y="6997700"/>
            <a:ext cx="2557463" cy="282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9"/>
          <p:cNvPicPr>
            <a:picLocks noChangeAspect="1"/>
          </p:cNvPicPr>
          <p:nvPr userDrawn="1"/>
        </p:nvPicPr>
        <p:blipFill>
          <a:blip r:embed="rId3" cstate="print">
            <a:extLst>
              <a:ext uri="{28A0092B-C50C-407E-A947-70E740481C1C}">
                <a14:useLocalDpi xmlns:a14="http://schemas.microsoft.com/office/drawing/2010/main" val="0"/>
              </a:ext>
            </a:extLst>
          </a:blip>
          <a:srcRect l="-46" b="7660"/>
          <a:stretch>
            <a:fillRect/>
          </a:stretch>
        </p:blipFill>
        <p:spPr bwMode="auto">
          <a:xfrm>
            <a:off x="2540000" y="6997700"/>
            <a:ext cx="2701925" cy="275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0"/>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5233988" y="6997700"/>
            <a:ext cx="2519362" cy="283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1"/>
          <p:cNvPicPr preferRelativeResize="0">
            <a:picLocks/>
          </p:cNvPicPr>
          <p:nvPr userDrawn="1"/>
        </p:nvPicPr>
        <p:blipFill>
          <a:blip r:embed="rId5" cstate="print">
            <a:extLst>
              <a:ext uri="{28A0092B-C50C-407E-A947-70E740481C1C}">
                <a14:useLocalDpi xmlns:a14="http://schemas.microsoft.com/office/drawing/2010/main" val="0"/>
              </a:ext>
            </a:extLst>
          </a:blip>
          <a:srcRect l="-360" r="398" b="9959"/>
          <a:stretch>
            <a:fillRect/>
          </a:stretch>
        </p:blipFill>
        <p:spPr bwMode="auto">
          <a:xfrm>
            <a:off x="10236200" y="6997700"/>
            <a:ext cx="2768600" cy="275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p:cNvPicPr>
            <a:picLocks noChangeAspect="1"/>
          </p:cNvPicPr>
          <p:nvPr userDrawn="1"/>
        </p:nvPicPr>
        <p:blipFill>
          <a:blip r:embed="rId6" cstate="print">
            <a:extLst>
              <a:ext uri="{28A0092B-C50C-407E-A947-70E740481C1C}">
                <a14:useLocalDpi xmlns:a14="http://schemas.microsoft.com/office/drawing/2010/main" val="0"/>
              </a:ext>
            </a:extLst>
          </a:blip>
          <a:srcRect r="-5946"/>
          <a:stretch>
            <a:fillRect/>
          </a:stretch>
        </p:blipFill>
        <p:spPr bwMode="auto">
          <a:xfrm>
            <a:off x="-22225" y="6997700"/>
            <a:ext cx="2714625" cy="283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Placeholder 9"/>
          <p:cNvSpPr>
            <a:spLocks noGrp="1"/>
          </p:cNvSpPr>
          <p:nvPr>
            <p:ph type="body" sz="quarter" idx="10"/>
          </p:nvPr>
        </p:nvSpPr>
        <p:spPr>
          <a:xfrm>
            <a:off x="635000" y="2590800"/>
            <a:ext cx="10591800" cy="38100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ject Ma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pic>
        <p:nvPicPr>
          <p:cNvPr id="3" name="Picture 2" descr="IPA-Map-6.13.14.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2362200"/>
            <a:ext cx="13004800" cy="5527228"/>
          </a:xfrm>
          <a:prstGeom prst="rect">
            <a:avLst/>
          </a:prstGeom>
        </p:spPr>
      </p:pic>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Master Slide">
    <p:spTree>
      <p:nvGrpSpPr>
        <p:cNvPr id="1" name=""/>
        <p:cNvGrpSpPr/>
        <p:nvPr/>
      </p:nvGrpSpPr>
      <p:grpSpPr>
        <a:xfrm>
          <a:off x="0" y="0"/>
          <a:ext cx="0" cy="0"/>
          <a:chOff x="0" y="0"/>
          <a:chExt cx="0" cy="0"/>
        </a:xfrm>
      </p:grpSpPr>
      <p:sp>
        <p:nvSpPr>
          <p:cNvPr id="8" name="Content Placeholder 7"/>
          <p:cNvSpPr>
            <a:spLocks noGrp="1"/>
          </p:cNvSpPr>
          <p:nvPr>
            <p:ph sz="quarter" idx="1"/>
          </p:nvPr>
        </p:nvSpPr>
        <p:spPr>
          <a:xfrm>
            <a:off x="871321" y="2275840"/>
            <a:ext cx="11595947" cy="6394027"/>
          </a:xfrm>
        </p:spPr>
        <p:txBody>
          <a:bodyPr/>
          <a:lstStyle>
            <a:lvl1pPr>
              <a:buClr>
                <a:srgbClr val="89DE22"/>
              </a:buClr>
              <a:buFont typeface="Wingdings 2" pitchFamily="18" charset="2"/>
              <a:buChar char="¢"/>
              <a:defRPr/>
            </a:lvl1pPr>
            <a:lvl2pPr>
              <a:buClr>
                <a:srgbClr val="89DE22"/>
              </a:buClr>
              <a:buFont typeface="Wingdings 2" pitchFamily="18" charset="2"/>
              <a:buChar char=""/>
              <a:defRPr/>
            </a:lvl2pPr>
            <a:lvl3pPr>
              <a:buClr>
                <a:srgbClr val="89DE22"/>
              </a:buClr>
              <a:buFont typeface="Wingdings 2" pitchFamily="18" charset="2"/>
              <a:buChar char=""/>
              <a:defRPr/>
            </a:lvl3pPr>
            <a:lvl4pPr>
              <a:buClr>
                <a:srgbClr val="89DE22"/>
              </a:buClr>
              <a:buFont typeface="Wingdings 2" pitchFamily="18" charset="2"/>
              <a:buChar char=""/>
              <a:defRPr/>
            </a:lvl4pPr>
            <a:lvl5pPr>
              <a:buClr>
                <a:srgbClr val="89DE22"/>
              </a:buClr>
              <a:buFont typeface="Wingdings 2" pitchFamily="18" charset="2"/>
              <a:buChar char=""/>
              <a:defRPr/>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dirty="0"/>
          </a:p>
        </p:txBody>
      </p:sp>
      <p:sp>
        <p:nvSpPr>
          <p:cNvPr id="11" name="Rectangle 10"/>
          <p:cNvSpPr/>
          <p:nvPr/>
        </p:nvSpPr>
        <p:spPr>
          <a:xfrm>
            <a:off x="839893" y="1820672"/>
            <a:ext cx="12164907" cy="325120"/>
          </a:xfrm>
          <a:prstGeom prst="rect">
            <a:avLst/>
          </a:prstGeom>
          <a:solidFill>
            <a:srgbClr val="008000"/>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30046" tIns="65023" rIns="130046" bIns="65023" anchor="ctr"/>
          <a:lstStyle/>
          <a:p>
            <a:pPr algn="ctr" eaLnBrk="1" latinLnBrk="0" hangingPunct="1"/>
            <a:endParaRPr kumimoji="0" lang="en-US"/>
          </a:p>
        </p:txBody>
      </p:sp>
      <p:sp>
        <p:nvSpPr>
          <p:cNvPr id="10" name="9 Marcador de número de diapositiva"/>
          <p:cNvSpPr>
            <a:spLocks noGrp="1"/>
          </p:cNvSpPr>
          <p:nvPr>
            <p:ph type="sldNum" sz="quarter" idx="11"/>
          </p:nvPr>
        </p:nvSpPr>
        <p:spPr>
          <a:xfrm>
            <a:off x="9245600" y="9234488"/>
            <a:ext cx="3033712" cy="519113"/>
          </a:xfrm>
          <a:prstGeom prst="rect">
            <a:avLst/>
          </a:prstGeom>
        </p:spPr>
        <p:txBody>
          <a:bodyPr lIns="130046" tIns="65023" rIns="130046" bIns="65023"/>
          <a:lstStyle/>
          <a:p>
            <a:fld id="{8ED0132D-0E27-4CBA-B251-E7717C6A11EC}" type="slidenum">
              <a:rPr lang="es-CL" smtClean="0">
                <a:solidFill>
                  <a:schemeClr val="bg1"/>
                </a:solidFill>
              </a:rPr>
              <a:pPr/>
              <a:t>‹#›</a:t>
            </a:fld>
            <a:endParaRPr lang="es-CL" dirty="0"/>
          </a:p>
        </p:txBody>
      </p:sp>
      <p:sp>
        <p:nvSpPr>
          <p:cNvPr id="13" name="12 Título"/>
          <p:cNvSpPr>
            <a:spLocks noGrp="1"/>
          </p:cNvSpPr>
          <p:nvPr>
            <p:ph type="title"/>
          </p:nvPr>
        </p:nvSpPr>
        <p:spPr/>
        <p:txBody>
          <a:bodyPr/>
          <a:lstStyle/>
          <a:p>
            <a:r>
              <a:rPr lang="es-ES" smtClean="0"/>
              <a:t>Haga clic para modificar el estilo de título del patrón</a:t>
            </a:r>
            <a:endParaRPr lang="es-CL"/>
          </a:p>
        </p:txBody>
      </p:sp>
    </p:spTree>
    <p:extLst>
      <p:ext uri="{BB962C8B-B14F-4D97-AF65-F5344CB8AC3E}">
        <p14:creationId xmlns:p14="http://schemas.microsoft.com/office/powerpoint/2010/main" val="225038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0875" y="390525"/>
            <a:ext cx="9661525" cy="16256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50875" y="2276475"/>
            <a:ext cx="11703050" cy="6867525"/>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userDrawn="1"/>
        </p:nvSpPr>
        <p:spPr>
          <a:xfrm>
            <a:off x="0" y="0"/>
            <a:ext cx="13004800" cy="190500"/>
          </a:xfrm>
          <a:prstGeom prst="rect">
            <a:avLst/>
          </a:prstGeom>
          <a:solidFill>
            <a:srgbClr val="81B53C"/>
          </a:solidFill>
          <a:ln>
            <a:noFill/>
          </a:ln>
          <a:effectLst/>
        </p:spPr>
        <p:style>
          <a:lnRef idx="1">
            <a:schemeClr val="accent1"/>
          </a:lnRef>
          <a:fillRef idx="3">
            <a:schemeClr val="accent1"/>
          </a:fillRef>
          <a:effectRef idx="2">
            <a:schemeClr val="accent1"/>
          </a:effectRef>
          <a:fontRef idx="minor">
            <a:schemeClr val="lt1"/>
          </a:fontRef>
        </p:style>
        <p:txBody>
          <a:bodyPr lIns="130046" tIns="65023" rIns="130046" bIns="65023" anchor="ctr"/>
          <a:lstStyle/>
          <a:p>
            <a:pPr algn="ctr">
              <a:defRPr/>
            </a:pPr>
            <a:endParaRPr lang="en-US" dirty="0">
              <a:solidFill>
                <a:srgbClr val="81B53C"/>
              </a:solidFill>
            </a:endParaRPr>
          </a:p>
        </p:txBody>
      </p:sp>
      <p:pic>
        <p:nvPicPr>
          <p:cNvPr id="9" name="Picture 8" descr="IPA-JPAL-Logo-horizontal.jpg"/>
          <p:cNvPicPr>
            <a:picLocks noChangeAspect="1"/>
          </p:cNvPicPr>
          <p:nvPr userDrawn="1"/>
        </p:nvPicPr>
        <p:blipFill>
          <a:blip r:embed="rId11" cstate="email">
            <a:extLst>
              <a:ext uri="{28A0092B-C50C-407E-A947-70E740481C1C}">
                <a14:useLocalDpi xmlns:a14="http://schemas.microsoft.com/office/drawing/2010/main" val="0"/>
              </a:ext>
            </a:extLst>
          </a:blip>
          <a:stretch>
            <a:fillRect/>
          </a:stretch>
        </p:blipFill>
        <p:spPr>
          <a:xfrm>
            <a:off x="9702800" y="381000"/>
            <a:ext cx="2997199" cy="795541"/>
          </a:xfrm>
          <a:prstGeom prst="rect">
            <a:avLst/>
          </a:prstGeom>
        </p:spPr>
      </p:pic>
    </p:spTree>
  </p:cSld>
  <p:clrMap bg1="lt1" tx1="dk1" bg2="lt2" tx2="dk2" accent1="accent1" accent2="accent2" accent3="accent3" accent4="accent4" accent5="accent5" accent6="accent6" hlink="hlink" folHlink="folHlink"/>
  <p:sldLayoutIdLst>
    <p:sldLayoutId id="2147483693" r:id="rId1"/>
    <p:sldLayoutId id="2147483697" r:id="rId2"/>
    <p:sldLayoutId id="2147483696" r:id="rId3"/>
    <p:sldLayoutId id="2147483699" r:id="rId4"/>
    <p:sldLayoutId id="2147483701" r:id="rId5"/>
    <p:sldLayoutId id="2147483702" r:id="rId6"/>
    <p:sldLayoutId id="2147483703" r:id="rId7"/>
    <p:sldLayoutId id="2147483704" r:id="rId8"/>
    <p:sldLayoutId id="2147483705" r:id="rId9"/>
  </p:sldLayoutIdLst>
  <p:timing>
    <p:tnLst>
      <p:par>
        <p:cTn id="1" dur="indefinite" restart="never" nodeType="tmRoot"/>
      </p:par>
    </p:tnLst>
  </p:timing>
  <p:hf sldNum="0" hdr="0" dt="0"/>
  <p:txStyles>
    <p:titleStyle>
      <a:lvl1pPr algn="l" defTabSz="914400" rtl="0" eaLnBrk="1" latinLnBrk="0" hangingPunct="1">
        <a:spcBef>
          <a:spcPct val="0"/>
        </a:spcBef>
        <a:buNone/>
        <a:defRPr sz="4800" b="1"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342900" indent="-342900" algn="l" defTabSz="914400" rtl="0" eaLnBrk="1" latinLnBrk="0" hangingPunct="1">
        <a:spcBef>
          <a:spcPct val="20000"/>
        </a:spcBef>
        <a:buFont typeface="Arial" pitchFamily="34" charset="0"/>
        <a:buChar char="•"/>
        <a:defRPr sz="4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lgn="l" defTabSz="914400" rtl="0" eaLnBrk="1" latinLnBrk="0" hangingPunct="1">
        <a:spcBef>
          <a:spcPct val="20000"/>
        </a:spcBef>
        <a:buFont typeface="Arial" pitchFamily="34" charset="0"/>
        <a:buChar char="–"/>
        <a:defRPr sz="3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spcBef>
          <a:spcPct val="20000"/>
        </a:spcBef>
        <a:buFont typeface="Arial" pitchFamily="34" charset="0"/>
        <a:buChar char="•"/>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spcBef>
          <a:spcPct val="20000"/>
        </a:spcBef>
        <a:buFont typeface="Arial"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spcBef>
          <a:spcPct val="20000"/>
        </a:spcBef>
        <a:buFont typeface="Arial"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ipastorage.box.com/s/erotbfom2owzfi9kw4kw"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ipastorage.box.com/s/jawpk9fcn6ezud6zcqln"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ipastorage.box.com/s/tskzww56o3gix7v5qb3g"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ipastorage.box.com/s/mz8ecx2lx301l7r4o5gv"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ipastorage.box.com/s/t3jkm1zuc26urcyf19m0"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ipastorage.box.com/s/7ia1927n3jizw4u5btw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ipastorage.box.com/bcstats"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hyperlink" Target="https://ipastorage.box.com/stata-training"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gif"/><Relationship Id="rId1" Type="http://schemas.microsoft.com/office/2007/relationships/media" Target="../media/media1.gif"/><Relationship Id="rId5" Type="http://schemas.openxmlformats.org/officeDocument/2006/relationships/image" Target="../media/image10.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7.gif"/><Relationship Id="rId1" Type="http://schemas.microsoft.com/office/2007/relationships/media" Target="../media/media7.gif"/><Relationship Id="rId5" Type="http://schemas.openxmlformats.org/officeDocument/2006/relationships/image" Target="../media/image17.png"/><Relationship Id="rId4"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hyperlink" Target="mailto:researchsupport@poverty-action.org"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3.xml"/><Relationship Id="rId3" Type="http://schemas.microsoft.com/office/2007/relationships/media" Target="../media/media3.gif"/><Relationship Id="rId7" Type="http://schemas.openxmlformats.org/officeDocument/2006/relationships/slideLayout" Target="../slideLayouts/slideLayout9.xml"/><Relationship Id="rId2" Type="http://schemas.openxmlformats.org/officeDocument/2006/relationships/video" Target="../media/media2.gif"/><Relationship Id="rId1" Type="http://schemas.microsoft.com/office/2007/relationships/media" Target="../media/media2.gif"/><Relationship Id="rId6" Type="http://schemas.openxmlformats.org/officeDocument/2006/relationships/video" Target="../media/media4.gif"/><Relationship Id="rId11" Type="http://schemas.openxmlformats.org/officeDocument/2006/relationships/image" Target="../media/image13.png"/><Relationship Id="rId5" Type="http://schemas.microsoft.com/office/2007/relationships/media" Target="../media/media4.gif"/><Relationship Id="rId10" Type="http://schemas.openxmlformats.org/officeDocument/2006/relationships/image" Target="../media/image12.png"/><Relationship Id="rId4" Type="http://schemas.openxmlformats.org/officeDocument/2006/relationships/video" Target="../media/media3.gif"/><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media" Target="../media/media6.gif"/><Relationship Id="rId7" Type="http://schemas.openxmlformats.org/officeDocument/2006/relationships/image" Target="../media/image14.png"/><Relationship Id="rId2" Type="http://schemas.openxmlformats.org/officeDocument/2006/relationships/video" Target="../media/media5.gif"/><Relationship Id="rId1" Type="http://schemas.microsoft.com/office/2007/relationships/media" Target="../media/media5.gif"/><Relationship Id="rId6" Type="http://schemas.openxmlformats.org/officeDocument/2006/relationships/notesSlide" Target="../notesSlides/notesSlide4.xml"/><Relationship Id="rId5" Type="http://schemas.openxmlformats.org/officeDocument/2006/relationships/slideLayout" Target="../slideLayouts/slideLayout9.xml"/><Relationship Id="rId4" Type="http://schemas.openxmlformats.org/officeDocument/2006/relationships/video" Target="../media/media6.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ipastorage.box.com/data-security"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ipastorage.box.com/guideline-data-device-security"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ipastorage.box.com/s/erotbfom2owzfi9kw4kw"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2"/>
          <p:cNvSpPr>
            <a:spLocks noGrp="1" noChangeArrowheads="1"/>
          </p:cNvSpPr>
          <p:nvPr>
            <p:ph type="ctrTitle"/>
          </p:nvPr>
        </p:nvSpPr>
        <p:spPr>
          <a:xfrm>
            <a:off x="482600" y="381000"/>
            <a:ext cx="11582400" cy="1905000"/>
          </a:xfrm>
        </p:spPr>
        <p:txBody>
          <a:bodyPr/>
          <a:lstStyle/>
          <a:p>
            <a:r>
              <a:rPr lang="en-US" sz="5400" dirty="0" smtClean="0">
                <a:solidFill>
                  <a:srgbClr val="000000"/>
                </a:solidFill>
              </a:rPr>
              <a:t>Global Staff Training</a:t>
            </a:r>
            <a:br>
              <a:rPr lang="en-US" sz="5400" dirty="0" smtClean="0">
                <a:solidFill>
                  <a:srgbClr val="000000"/>
                </a:solidFill>
              </a:rPr>
            </a:br>
            <a:r>
              <a:rPr lang="en-US" sz="5400" dirty="0" smtClean="0">
                <a:solidFill>
                  <a:schemeClr val="bg1">
                    <a:lumMod val="50000"/>
                  </a:schemeClr>
                </a:solidFill>
              </a:rPr>
              <a:t>Data quality assurance</a:t>
            </a:r>
            <a:endParaRPr lang="en-US" sz="54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098" name="Subtitle 8"/>
          <p:cNvSpPr>
            <a:spLocks noGrp="1"/>
          </p:cNvSpPr>
          <p:nvPr>
            <p:ph type="subTitle" idx="1"/>
          </p:nvPr>
        </p:nvSpPr>
        <p:spPr>
          <a:xfrm>
            <a:off x="558800" y="2438400"/>
            <a:ext cx="5257800" cy="1111250"/>
          </a:xfrm>
        </p:spPr>
        <p:txBody>
          <a:bodyPr/>
          <a:lstStyle/>
          <a:p>
            <a:pPr>
              <a:spcBef>
                <a:spcPts val="0"/>
              </a:spcBef>
            </a:pPr>
            <a:r>
              <a:rPr lang="en-US" sz="2800" b="1" i="1" dirty="0" smtClean="0">
                <a:solidFill>
                  <a:srgbClr val="006EB9"/>
                </a:solidFill>
              </a:rPr>
              <a:t>Christopher Boyer &amp;</a:t>
            </a:r>
          </a:p>
          <a:p>
            <a:pPr>
              <a:spcBef>
                <a:spcPts val="0"/>
              </a:spcBef>
            </a:pPr>
            <a:r>
              <a:rPr lang="en-US" sz="2800" b="1" i="1" dirty="0" smtClean="0">
                <a:solidFill>
                  <a:srgbClr val="006EB9"/>
                </a:solidFill>
              </a:rPr>
              <a:t>Lindsey </a:t>
            </a:r>
            <a:r>
              <a:rPr lang="en-US" sz="2800" b="1" i="1" dirty="0" smtClean="0">
                <a:solidFill>
                  <a:srgbClr val="006EB9"/>
                </a:solidFill>
              </a:rPr>
              <a:t>Shaughnessy</a:t>
            </a:r>
          </a:p>
          <a:p>
            <a:pPr>
              <a:spcBef>
                <a:spcPts val="0"/>
              </a:spcBef>
            </a:pPr>
            <a:r>
              <a:rPr lang="en-US" sz="2800" b="1" i="1" dirty="0" smtClean="0">
                <a:solidFill>
                  <a:srgbClr val="FF3399"/>
                </a:solidFill>
              </a:rPr>
              <a:t>August </a:t>
            </a:r>
            <a:r>
              <a:rPr lang="en-US" sz="2800" b="1" i="1" dirty="0" smtClean="0">
                <a:solidFill>
                  <a:srgbClr val="FF3399"/>
                </a:solidFill>
              </a:rPr>
              <a:t>2015</a:t>
            </a:r>
            <a:endParaRPr lang="en-US" sz="2800" b="1" i="1" dirty="0">
              <a:solidFill>
                <a:srgbClr val="FF3399"/>
              </a:solidFill>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a:t>
            </a:r>
            <a:r>
              <a:rPr lang="en-US" dirty="0"/>
              <a:t>DQA and </a:t>
            </a:r>
            <a:r>
              <a:rPr lang="en-US" dirty="0" smtClean="0">
                <a:solidFill>
                  <a:schemeClr val="accent3"/>
                </a:solidFill>
              </a:rPr>
              <a:t>importing</a:t>
            </a:r>
            <a:endParaRPr lang="en-US" dirty="0"/>
          </a:p>
        </p:txBody>
      </p:sp>
      <p:sp>
        <p:nvSpPr>
          <p:cNvPr id="5" name="Content Placeholder 4"/>
          <p:cNvSpPr>
            <a:spLocks noGrp="1"/>
          </p:cNvSpPr>
          <p:nvPr>
            <p:ph idx="1"/>
          </p:nvPr>
        </p:nvSpPr>
        <p:spPr/>
        <p:txBody>
          <a:bodyPr>
            <a:normAutofit/>
          </a:bodyPr>
          <a:lstStyle/>
          <a:p>
            <a:pPr marL="0" indent="0">
              <a:buNone/>
            </a:pPr>
            <a:r>
              <a:rPr lang="en-US" b="1" dirty="0" smtClean="0">
                <a:solidFill>
                  <a:srgbClr val="FFC000"/>
                </a:solidFill>
              </a:rPr>
              <a:t>Importing raw data </a:t>
            </a:r>
          </a:p>
          <a:p>
            <a:pPr>
              <a:buFont typeface="Arial" panose="020B0604020202020204" pitchFamily="34" charset="0"/>
              <a:buChar char="•"/>
            </a:pPr>
            <a:r>
              <a:rPr lang="en-US" dirty="0" smtClean="0"/>
              <a:t>Protocols </a:t>
            </a:r>
          </a:p>
          <a:p>
            <a:pPr lvl="1">
              <a:buFont typeface="Arial" panose="020B0604020202020204" pitchFamily="34" charset="0"/>
              <a:buChar char="•"/>
            </a:pPr>
            <a:r>
              <a:rPr lang="en-US" dirty="0" smtClean="0"/>
              <a:t>Maintain untouched raw data files </a:t>
            </a:r>
          </a:p>
          <a:p>
            <a:pPr lvl="1">
              <a:buFont typeface="Arial" panose="020B0604020202020204" pitchFamily="34" charset="0"/>
              <a:buChar char="•"/>
            </a:pPr>
            <a:r>
              <a:rPr lang="en-US" dirty="0" smtClean="0"/>
              <a:t>Use IPA (-recommended) import programs! </a:t>
            </a:r>
          </a:p>
          <a:p>
            <a:pPr>
              <a:buFont typeface="Arial" panose="020B0604020202020204" pitchFamily="34" charset="0"/>
              <a:buChar char="•"/>
            </a:pPr>
            <a:r>
              <a:rPr lang="en-US" dirty="0" smtClean="0"/>
              <a:t>Resources</a:t>
            </a:r>
          </a:p>
          <a:p>
            <a:pPr lvl="1">
              <a:buFont typeface="Arial" panose="020B0604020202020204" pitchFamily="34" charset="0"/>
              <a:buChar char="•"/>
            </a:pPr>
            <a:r>
              <a:rPr lang="en-US" dirty="0" smtClean="0"/>
              <a:t>Box </a:t>
            </a:r>
            <a:r>
              <a:rPr lang="en-US" dirty="0" smtClean="0">
                <a:hlinkClick r:id="rId3"/>
              </a:rPr>
              <a:t>link</a:t>
            </a:r>
            <a:endParaRPr lang="en-US" dirty="0" smtClean="0"/>
          </a:p>
          <a:p>
            <a:pPr lvl="1">
              <a:buFont typeface="Arial" panose="020B0604020202020204" pitchFamily="34" charset="0"/>
              <a:buChar char="•"/>
            </a:pPr>
            <a:r>
              <a:rPr lang="en-US" dirty="0" smtClean="0"/>
              <a:t>Software-specific: Blaise to Stata/Script generator, </a:t>
            </a:r>
            <a:r>
              <a:rPr lang="en-US" dirty="0" err="1" smtClean="0"/>
              <a:t>usecspro</a:t>
            </a:r>
            <a:r>
              <a:rPr lang="en-US" dirty="0" smtClean="0"/>
              <a:t> (in </a:t>
            </a:r>
            <a:r>
              <a:rPr lang="en-US" dirty="0" err="1" smtClean="0"/>
              <a:t>dev</a:t>
            </a:r>
            <a:r>
              <a:rPr lang="en-US" dirty="0" smtClean="0"/>
              <a:t>), </a:t>
            </a:r>
            <a:r>
              <a:rPr lang="en-US" dirty="0" err="1" smtClean="0"/>
              <a:t>odkmeta</a:t>
            </a:r>
            <a:r>
              <a:rPr lang="en-US" dirty="0" smtClean="0"/>
              <a:t> (SSC), </a:t>
            </a:r>
            <a:r>
              <a:rPr lang="en-US" dirty="0" err="1" smtClean="0"/>
              <a:t>SurveyCTO</a:t>
            </a:r>
            <a:r>
              <a:rPr lang="en-US" dirty="0" smtClean="0"/>
              <a:t> Stata templates</a:t>
            </a:r>
            <a:endParaRPr lang="en-US" dirty="0"/>
          </a:p>
        </p:txBody>
      </p:sp>
    </p:spTree>
    <p:extLst>
      <p:ext uri="{BB962C8B-B14F-4D97-AF65-F5344CB8AC3E}">
        <p14:creationId xmlns:p14="http://schemas.microsoft.com/office/powerpoint/2010/main" val="4006287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a:t>
            </a:r>
            <a:r>
              <a:rPr lang="en-US" dirty="0"/>
              <a:t>DQA and </a:t>
            </a:r>
            <a:r>
              <a:rPr lang="en-US" dirty="0" smtClean="0">
                <a:solidFill>
                  <a:schemeClr val="accent3"/>
                </a:solidFill>
              </a:rPr>
              <a:t>editing</a:t>
            </a:r>
            <a:endParaRPr lang="en-US" dirty="0"/>
          </a:p>
        </p:txBody>
      </p:sp>
      <p:sp>
        <p:nvSpPr>
          <p:cNvPr id="5" name="Content Placeholder 4"/>
          <p:cNvSpPr>
            <a:spLocks noGrp="1"/>
          </p:cNvSpPr>
          <p:nvPr>
            <p:ph idx="1"/>
          </p:nvPr>
        </p:nvSpPr>
        <p:spPr/>
        <p:txBody>
          <a:bodyPr>
            <a:normAutofit/>
          </a:bodyPr>
          <a:lstStyle/>
          <a:p>
            <a:pPr marL="0" indent="0">
              <a:buNone/>
            </a:pPr>
            <a:r>
              <a:rPr lang="en-US" b="1" dirty="0" smtClean="0">
                <a:solidFill>
                  <a:srgbClr val="FFC000"/>
                </a:solidFill>
              </a:rPr>
              <a:t>Editing/scrutiny </a:t>
            </a:r>
          </a:p>
          <a:p>
            <a:pPr>
              <a:buFont typeface="Arial" panose="020B0604020202020204" pitchFamily="34" charset="0"/>
              <a:buChar char="•"/>
            </a:pPr>
            <a:r>
              <a:rPr lang="en-US" dirty="0" smtClean="0"/>
              <a:t>Protocols </a:t>
            </a:r>
          </a:p>
          <a:p>
            <a:pPr lvl="1">
              <a:buFont typeface="Arial" panose="020B0604020202020204" pitchFamily="34" charset="0"/>
              <a:buChar char="•"/>
            </a:pPr>
            <a:r>
              <a:rPr lang="en-US" dirty="0" smtClean="0"/>
              <a:t>Edit all surveys </a:t>
            </a:r>
          </a:p>
          <a:p>
            <a:pPr lvl="1">
              <a:buFont typeface="Arial" panose="020B0604020202020204" pitchFamily="34" charset="0"/>
              <a:buChar char="•"/>
            </a:pPr>
            <a:r>
              <a:rPr lang="en-US" dirty="0" smtClean="0"/>
              <a:t>Use CAI to reduce/eliminate editors </a:t>
            </a:r>
          </a:p>
          <a:p>
            <a:pPr lvl="1">
              <a:buFont typeface="Arial" panose="020B0604020202020204" pitchFamily="34" charset="0"/>
              <a:buChar char="•"/>
            </a:pPr>
            <a:r>
              <a:rPr lang="en-US" dirty="0" smtClean="0"/>
              <a:t>Maintain unedited versions for all surveys </a:t>
            </a:r>
          </a:p>
          <a:p>
            <a:pPr lvl="1">
              <a:buFont typeface="Arial" panose="020B0604020202020204" pitchFamily="34" charset="0"/>
              <a:buChar char="•"/>
            </a:pPr>
            <a:r>
              <a:rPr lang="en-US" dirty="0" smtClean="0"/>
              <a:t>Design protocol/system for corrections </a:t>
            </a:r>
          </a:p>
          <a:p>
            <a:pPr>
              <a:buFont typeface="Arial" panose="020B0604020202020204" pitchFamily="34" charset="0"/>
              <a:buChar char="•"/>
            </a:pPr>
            <a:r>
              <a:rPr lang="en-US" dirty="0" smtClean="0"/>
              <a:t>Resources</a:t>
            </a:r>
          </a:p>
          <a:p>
            <a:pPr lvl="1">
              <a:buFont typeface="Arial" panose="020B0604020202020204" pitchFamily="34" charset="0"/>
              <a:buChar char="•"/>
            </a:pPr>
            <a:r>
              <a:rPr lang="en-US" dirty="0" smtClean="0"/>
              <a:t>TBA </a:t>
            </a:r>
          </a:p>
        </p:txBody>
      </p:sp>
    </p:spTree>
    <p:extLst>
      <p:ext uri="{BB962C8B-B14F-4D97-AF65-F5344CB8AC3E}">
        <p14:creationId xmlns:p14="http://schemas.microsoft.com/office/powerpoint/2010/main" val="4500390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a:t>
            </a:r>
            <a:r>
              <a:rPr lang="en-US" dirty="0"/>
              <a:t>DQA and </a:t>
            </a:r>
            <a:r>
              <a:rPr lang="en-US" dirty="0" smtClean="0">
                <a:solidFill>
                  <a:schemeClr val="accent3"/>
                </a:solidFill>
              </a:rPr>
              <a:t>monitoring </a:t>
            </a:r>
            <a:endParaRPr lang="en-US" dirty="0"/>
          </a:p>
        </p:txBody>
      </p:sp>
      <p:sp>
        <p:nvSpPr>
          <p:cNvPr id="5" name="Content Placeholder 4"/>
          <p:cNvSpPr>
            <a:spLocks noGrp="1"/>
          </p:cNvSpPr>
          <p:nvPr>
            <p:ph idx="1"/>
          </p:nvPr>
        </p:nvSpPr>
        <p:spPr/>
        <p:txBody>
          <a:bodyPr>
            <a:normAutofit fontScale="92500" lnSpcReduction="20000"/>
          </a:bodyPr>
          <a:lstStyle/>
          <a:p>
            <a:pPr marL="0" indent="0">
              <a:buNone/>
            </a:pPr>
            <a:r>
              <a:rPr lang="en-US" b="1" dirty="0" smtClean="0">
                <a:solidFill>
                  <a:srgbClr val="FFC000"/>
                </a:solidFill>
              </a:rPr>
              <a:t>Monitoring and observation</a:t>
            </a:r>
          </a:p>
          <a:p>
            <a:pPr>
              <a:buFont typeface="Arial" panose="020B0604020202020204" pitchFamily="34" charset="0"/>
              <a:buChar char="•"/>
            </a:pPr>
            <a:r>
              <a:rPr lang="en-US" dirty="0" smtClean="0"/>
              <a:t>Protocols </a:t>
            </a:r>
          </a:p>
          <a:p>
            <a:pPr lvl="1">
              <a:buFont typeface="Arial" panose="020B0604020202020204" pitchFamily="34" charset="0"/>
              <a:buChar char="•"/>
            </a:pPr>
            <a:r>
              <a:rPr lang="en-US" dirty="0" smtClean="0"/>
              <a:t>Monitor compliance with treatment assignment </a:t>
            </a:r>
          </a:p>
          <a:p>
            <a:pPr lvl="1">
              <a:buFont typeface="Arial" panose="020B0604020202020204" pitchFamily="34" charset="0"/>
              <a:buChar char="•"/>
            </a:pPr>
            <a:r>
              <a:rPr lang="en-US" dirty="0" smtClean="0"/>
              <a:t>Whenever possible, track reasons for attrition</a:t>
            </a:r>
          </a:p>
          <a:p>
            <a:pPr lvl="1">
              <a:buFont typeface="Arial" panose="020B0604020202020204" pitchFamily="34" charset="0"/>
              <a:buChar char="•"/>
            </a:pPr>
            <a:r>
              <a:rPr lang="en-US" dirty="0" smtClean="0"/>
              <a:t>Pilot to know what you are looking for </a:t>
            </a:r>
          </a:p>
          <a:p>
            <a:pPr lvl="1">
              <a:buFont typeface="Arial" panose="020B0604020202020204" pitchFamily="34" charset="0"/>
              <a:buChar char="•"/>
            </a:pPr>
            <a:r>
              <a:rPr lang="en-US" dirty="0" smtClean="0"/>
              <a:t>Standardize forms </a:t>
            </a:r>
          </a:p>
          <a:p>
            <a:pPr lvl="1">
              <a:buFont typeface="Arial" panose="020B0604020202020204" pitchFamily="34" charset="0"/>
              <a:buChar char="•"/>
            </a:pPr>
            <a:r>
              <a:rPr lang="en-US" dirty="0" smtClean="0"/>
              <a:t>Quickly enter data into tracking system </a:t>
            </a:r>
          </a:p>
          <a:p>
            <a:pPr lvl="1">
              <a:buFont typeface="Arial" panose="020B0604020202020204" pitchFamily="34" charset="0"/>
              <a:buChar char="•"/>
            </a:pPr>
            <a:r>
              <a:rPr lang="en-US" dirty="0" smtClean="0"/>
              <a:t>Design protocol/system for taking action </a:t>
            </a:r>
          </a:p>
          <a:p>
            <a:pPr lvl="1">
              <a:buFont typeface="Arial" panose="020B0604020202020204" pitchFamily="34" charset="0"/>
              <a:buChar char="•"/>
            </a:pPr>
            <a:r>
              <a:rPr lang="en-US" dirty="0" smtClean="0"/>
              <a:t>Make random spot checks, &gt; 15% of surveys </a:t>
            </a:r>
          </a:p>
          <a:p>
            <a:pPr lvl="2">
              <a:buFont typeface="Arial" panose="020B0604020202020204" pitchFamily="34" charset="0"/>
              <a:buChar char="•"/>
            </a:pPr>
            <a:r>
              <a:rPr lang="en-US" dirty="0"/>
              <a:t>U</a:t>
            </a:r>
            <a:r>
              <a:rPr lang="en-US" dirty="0" smtClean="0"/>
              <a:t>nless replaced by CAI tools – meta-data: timestamps, GIS, recording</a:t>
            </a:r>
          </a:p>
          <a:p>
            <a:pPr>
              <a:buFont typeface="Arial" panose="020B0604020202020204" pitchFamily="34" charset="0"/>
              <a:buChar char="•"/>
            </a:pPr>
            <a:r>
              <a:rPr lang="en-US" dirty="0" smtClean="0"/>
              <a:t>Resources</a:t>
            </a:r>
          </a:p>
          <a:p>
            <a:pPr lvl="1">
              <a:buFont typeface="Arial" panose="020B0604020202020204" pitchFamily="34" charset="0"/>
              <a:buChar char="•"/>
            </a:pPr>
            <a:r>
              <a:rPr lang="en-US" dirty="0" smtClean="0"/>
              <a:t>Box</a:t>
            </a:r>
            <a:r>
              <a:rPr lang="en-US" dirty="0"/>
              <a:t> </a:t>
            </a:r>
            <a:r>
              <a:rPr lang="en-US" dirty="0" smtClean="0">
                <a:hlinkClick r:id="rId3"/>
              </a:rPr>
              <a:t>link</a:t>
            </a:r>
            <a:endParaRPr lang="en-US" dirty="0" smtClean="0"/>
          </a:p>
        </p:txBody>
      </p:sp>
    </p:spTree>
    <p:extLst>
      <p:ext uri="{BB962C8B-B14F-4D97-AF65-F5344CB8AC3E}">
        <p14:creationId xmlns:p14="http://schemas.microsoft.com/office/powerpoint/2010/main" val="100134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a:t>
            </a:r>
            <a:r>
              <a:rPr lang="en-US" dirty="0"/>
              <a:t>DQA and </a:t>
            </a:r>
            <a:r>
              <a:rPr lang="en-US" dirty="0" err="1" smtClean="0">
                <a:solidFill>
                  <a:schemeClr val="accent3"/>
                </a:solidFill>
              </a:rPr>
              <a:t>backchecks</a:t>
            </a:r>
            <a:r>
              <a:rPr lang="en-US" dirty="0" smtClean="0">
                <a:solidFill>
                  <a:schemeClr val="accent3"/>
                </a:solidFill>
              </a:rPr>
              <a:t> </a:t>
            </a:r>
            <a:endParaRPr lang="en-US" dirty="0"/>
          </a:p>
        </p:txBody>
      </p:sp>
      <p:sp>
        <p:nvSpPr>
          <p:cNvPr id="5" name="Content Placeholder 4"/>
          <p:cNvSpPr>
            <a:spLocks noGrp="1"/>
          </p:cNvSpPr>
          <p:nvPr>
            <p:ph idx="1"/>
          </p:nvPr>
        </p:nvSpPr>
        <p:spPr/>
        <p:txBody>
          <a:bodyPr>
            <a:normAutofit fontScale="92500" lnSpcReduction="20000"/>
          </a:bodyPr>
          <a:lstStyle/>
          <a:p>
            <a:pPr marL="0" indent="0">
              <a:buNone/>
            </a:pPr>
            <a:r>
              <a:rPr lang="en-US" b="1" dirty="0" err="1" smtClean="0">
                <a:solidFill>
                  <a:srgbClr val="FFC000"/>
                </a:solidFill>
              </a:rPr>
              <a:t>Backchecks</a:t>
            </a:r>
            <a:r>
              <a:rPr lang="en-US" b="1" dirty="0" smtClean="0">
                <a:solidFill>
                  <a:srgbClr val="FFC000"/>
                </a:solidFill>
              </a:rPr>
              <a:t> </a:t>
            </a:r>
          </a:p>
          <a:p>
            <a:pPr>
              <a:buFont typeface="Arial" panose="020B0604020202020204" pitchFamily="34" charset="0"/>
              <a:buChar char="•"/>
            </a:pPr>
            <a:r>
              <a:rPr lang="en-US" dirty="0" smtClean="0"/>
              <a:t>Protocols </a:t>
            </a:r>
          </a:p>
          <a:p>
            <a:pPr lvl="1">
              <a:buFont typeface="Arial" panose="020B0604020202020204" pitchFamily="34" charset="0"/>
              <a:buChar char="•"/>
            </a:pPr>
            <a:r>
              <a:rPr lang="en-US" dirty="0" smtClean="0"/>
              <a:t>Re-ask within 1-3 days </a:t>
            </a:r>
          </a:p>
          <a:p>
            <a:pPr lvl="1">
              <a:buFont typeface="Arial" panose="020B0604020202020204" pitchFamily="34" charset="0"/>
              <a:buChar char="•"/>
            </a:pPr>
            <a:r>
              <a:rPr lang="en-US" dirty="0" smtClean="0"/>
              <a:t>Think about types and variance </a:t>
            </a:r>
          </a:p>
          <a:p>
            <a:pPr lvl="1">
              <a:buFont typeface="Arial" panose="020B0604020202020204" pitchFamily="34" charset="0"/>
              <a:buChar char="•"/>
            </a:pPr>
            <a:r>
              <a:rPr lang="en-US" dirty="0" err="1" smtClean="0"/>
              <a:t>Backcheck</a:t>
            </a:r>
            <a:r>
              <a:rPr lang="en-US" dirty="0" smtClean="0"/>
              <a:t> &gt; 10% of surveys </a:t>
            </a:r>
          </a:p>
          <a:p>
            <a:pPr lvl="1">
              <a:buFont typeface="Arial" panose="020B0604020202020204" pitchFamily="34" charset="0"/>
              <a:buChar char="•"/>
            </a:pPr>
            <a:r>
              <a:rPr lang="en-US" dirty="0" smtClean="0"/>
              <a:t>Randomly assign by surveyor </a:t>
            </a:r>
          </a:p>
          <a:p>
            <a:pPr lvl="1">
              <a:buFont typeface="Arial" panose="020B0604020202020204" pitchFamily="34" charset="0"/>
              <a:buChar char="•"/>
            </a:pPr>
            <a:r>
              <a:rPr lang="en-US" dirty="0" smtClean="0"/>
              <a:t>Modify </a:t>
            </a:r>
            <a:r>
              <a:rPr lang="en-US" dirty="0" err="1" smtClean="0"/>
              <a:t>bcstats</a:t>
            </a:r>
            <a:r>
              <a:rPr lang="en-US" dirty="0" smtClean="0"/>
              <a:t> template (and set actionable results) BEFORE launch </a:t>
            </a:r>
          </a:p>
          <a:p>
            <a:pPr lvl="1">
              <a:buFont typeface="Arial" panose="020B0604020202020204" pitchFamily="34" charset="0"/>
              <a:buChar char="•"/>
            </a:pPr>
            <a:r>
              <a:rPr lang="en-US" dirty="0" smtClean="0"/>
              <a:t>Use “disabled” column in </a:t>
            </a:r>
            <a:r>
              <a:rPr lang="en-US" dirty="0" err="1" smtClean="0"/>
              <a:t>xlsform</a:t>
            </a:r>
            <a:r>
              <a:rPr lang="en-US" dirty="0" smtClean="0"/>
              <a:t> to create </a:t>
            </a:r>
            <a:r>
              <a:rPr lang="en-US" dirty="0" err="1" smtClean="0"/>
              <a:t>backcheck</a:t>
            </a:r>
            <a:r>
              <a:rPr lang="en-US" dirty="0" smtClean="0"/>
              <a:t> form </a:t>
            </a:r>
          </a:p>
          <a:p>
            <a:pPr>
              <a:buFont typeface="Arial" panose="020B0604020202020204" pitchFamily="34" charset="0"/>
              <a:buChar char="•"/>
            </a:pPr>
            <a:r>
              <a:rPr lang="en-US" dirty="0" smtClean="0"/>
              <a:t>Resources</a:t>
            </a:r>
          </a:p>
          <a:p>
            <a:pPr lvl="1">
              <a:buFont typeface="Arial" panose="020B0604020202020204" pitchFamily="34" charset="0"/>
              <a:buChar char="•"/>
            </a:pPr>
            <a:r>
              <a:rPr lang="en-US" dirty="0" smtClean="0"/>
              <a:t>Box </a:t>
            </a:r>
            <a:r>
              <a:rPr lang="en-US" dirty="0" smtClean="0">
                <a:hlinkClick r:id="rId3"/>
              </a:rPr>
              <a:t>link</a:t>
            </a:r>
            <a:r>
              <a:rPr lang="en-US" dirty="0" smtClean="0"/>
              <a:t>, </a:t>
            </a:r>
            <a:r>
              <a:rPr lang="en-US" dirty="0" smtClean="0">
                <a:hlinkClick r:id="rId4"/>
              </a:rPr>
              <a:t>bcstats</a:t>
            </a:r>
            <a:r>
              <a:rPr lang="en-US" dirty="0" smtClean="0"/>
              <a:t> on Box</a:t>
            </a:r>
          </a:p>
          <a:p>
            <a:pPr lvl="1">
              <a:buFont typeface="Arial" panose="020B0604020202020204" pitchFamily="34" charset="0"/>
              <a:buChar char="•"/>
            </a:pPr>
            <a:r>
              <a:rPr lang="en-US" dirty="0" smtClean="0"/>
              <a:t>Related presentations: Data quality assurance </a:t>
            </a:r>
          </a:p>
        </p:txBody>
      </p:sp>
    </p:spTree>
    <p:extLst>
      <p:ext uri="{BB962C8B-B14F-4D97-AF65-F5344CB8AC3E}">
        <p14:creationId xmlns:p14="http://schemas.microsoft.com/office/powerpoint/2010/main" val="322674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a:t>
            </a:r>
            <a:r>
              <a:rPr lang="en-US" dirty="0"/>
              <a:t>DQA and </a:t>
            </a:r>
            <a:r>
              <a:rPr lang="en-US" dirty="0" smtClean="0">
                <a:solidFill>
                  <a:schemeClr val="accent3"/>
                </a:solidFill>
              </a:rPr>
              <a:t>HFCs </a:t>
            </a:r>
            <a:endParaRPr lang="en-US" dirty="0"/>
          </a:p>
        </p:txBody>
      </p:sp>
      <p:sp>
        <p:nvSpPr>
          <p:cNvPr id="5" name="Content Placeholder 4"/>
          <p:cNvSpPr>
            <a:spLocks noGrp="1"/>
          </p:cNvSpPr>
          <p:nvPr>
            <p:ph idx="1"/>
          </p:nvPr>
        </p:nvSpPr>
        <p:spPr/>
        <p:txBody>
          <a:bodyPr>
            <a:normAutofit/>
          </a:bodyPr>
          <a:lstStyle/>
          <a:p>
            <a:pPr marL="0" indent="0">
              <a:buNone/>
            </a:pPr>
            <a:r>
              <a:rPr lang="en-US" b="1" dirty="0" smtClean="0">
                <a:solidFill>
                  <a:srgbClr val="FFC000"/>
                </a:solidFill>
              </a:rPr>
              <a:t>High frequency checks </a:t>
            </a:r>
          </a:p>
          <a:p>
            <a:pPr>
              <a:buFont typeface="Arial" panose="020B0604020202020204" pitchFamily="34" charset="0"/>
              <a:buChar char="•"/>
            </a:pPr>
            <a:r>
              <a:rPr lang="en-US" dirty="0" smtClean="0"/>
              <a:t>Protocols </a:t>
            </a:r>
          </a:p>
          <a:p>
            <a:pPr lvl="1">
              <a:buFont typeface="Arial" panose="020B0604020202020204" pitchFamily="34" charset="0"/>
              <a:buChar char="•"/>
            </a:pPr>
            <a:r>
              <a:rPr lang="en-US" dirty="0" smtClean="0"/>
              <a:t>HFC all received surveys</a:t>
            </a:r>
          </a:p>
          <a:p>
            <a:pPr lvl="1">
              <a:buFont typeface="Arial" panose="020B0604020202020204" pitchFamily="34" charset="0"/>
              <a:buChar char="•"/>
            </a:pPr>
            <a:r>
              <a:rPr lang="en-US" dirty="0" smtClean="0"/>
              <a:t>Confirm HFCs can’t be better controlled through programming</a:t>
            </a:r>
          </a:p>
          <a:p>
            <a:pPr lvl="1">
              <a:buFont typeface="Arial" panose="020B0604020202020204" pitchFamily="34" charset="0"/>
              <a:buChar char="•"/>
            </a:pPr>
            <a:r>
              <a:rPr lang="en-US" dirty="0" smtClean="0"/>
              <a:t>Modify template based on survey BEFORE launch </a:t>
            </a:r>
          </a:p>
          <a:p>
            <a:pPr lvl="1">
              <a:buFont typeface="Arial" panose="020B0604020202020204" pitchFamily="34" charset="0"/>
              <a:buChar char="•"/>
            </a:pPr>
            <a:r>
              <a:rPr lang="en-US" dirty="0" smtClean="0"/>
              <a:t>Check for enumerator effects and patterns </a:t>
            </a:r>
          </a:p>
          <a:p>
            <a:pPr lvl="1">
              <a:buFont typeface="Arial" panose="020B0604020202020204" pitchFamily="34" charset="0"/>
              <a:buChar char="•"/>
            </a:pPr>
            <a:r>
              <a:rPr lang="en-US" dirty="0" smtClean="0"/>
              <a:t>Quickly check and take action using HFC template </a:t>
            </a:r>
          </a:p>
          <a:p>
            <a:pPr>
              <a:buFont typeface="Arial" panose="020B0604020202020204" pitchFamily="34" charset="0"/>
              <a:buChar char="•"/>
            </a:pPr>
            <a:r>
              <a:rPr lang="en-US" dirty="0" smtClean="0"/>
              <a:t>Resources</a:t>
            </a:r>
          </a:p>
          <a:p>
            <a:pPr lvl="1">
              <a:buFont typeface="Arial" panose="020B0604020202020204" pitchFamily="34" charset="0"/>
              <a:buChar char="•"/>
            </a:pPr>
            <a:r>
              <a:rPr lang="en-US" dirty="0" smtClean="0"/>
              <a:t>Box </a:t>
            </a:r>
            <a:r>
              <a:rPr lang="en-US" dirty="0" smtClean="0">
                <a:hlinkClick r:id="rId3"/>
              </a:rPr>
              <a:t>link</a:t>
            </a:r>
            <a:r>
              <a:rPr lang="en-US" dirty="0" smtClean="0"/>
              <a:t>, including </a:t>
            </a:r>
            <a:r>
              <a:rPr lang="en-US" dirty="0" smtClean="0">
                <a:hlinkClick r:id="rId4"/>
              </a:rPr>
              <a:t>HFC template</a:t>
            </a:r>
            <a:endParaRPr lang="en-US" dirty="0" smtClean="0"/>
          </a:p>
        </p:txBody>
      </p:sp>
    </p:spTree>
    <p:extLst>
      <p:ext uri="{BB962C8B-B14F-4D97-AF65-F5344CB8AC3E}">
        <p14:creationId xmlns:p14="http://schemas.microsoft.com/office/powerpoint/2010/main" val="40781308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871321" y="2275840"/>
            <a:ext cx="11595947" cy="6868160"/>
          </a:xfrm>
        </p:spPr>
        <p:txBody>
          <a:bodyPr>
            <a:normAutofit/>
          </a:bodyPr>
          <a:lstStyle/>
          <a:p>
            <a:pPr marL="742950" indent="-742950">
              <a:buFont typeface="+mj-lt"/>
              <a:buAutoNum type="arabicPeriod"/>
            </a:pPr>
            <a:r>
              <a:rPr lang="en-US" dirty="0" smtClean="0"/>
              <a:t>Overview of protocols for data quality  </a:t>
            </a:r>
          </a:p>
          <a:p>
            <a:pPr marL="742950" indent="-742950">
              <a:buFont typeface="+mj-lt"/>
              <a:buAutoNum type="arabicPeriod"/>
            </a:pPr>
            <a:r>
              <a:rPr lang="en-US" b="1" dirty="0" smtClean="0"/>
              <a:t>Understanding and applying key Stata tools </a:t>
            </a:r>
          </a:p>
          <a:p>
            <a:pPr marL="1200150" lvl="1" indent="-742950">
              <a:buFont typeface="+mj-lt"/>
              <a:buAutoNum type="arabicPeriod"/>
            </a:pPr>
            <a:r>
              <a:rPr lang="en-US" dirty="0" smtClean="0"/>
              <a:t>Import</a:t>
            </a:r>
            <a:r>
              <a:rPr lang="en-US" dirty="0"/>
              <a:t>: </a:t>
            </a:r>
            <a:r>
              <a:rPr lang="en-US" dirty="0" smtClean="0"/>
              <a:t>-</a:t>
            </a:r>
            <a:r>
              <a:rPr lang="en-US" dirty="0" err="1"/>
              <a:t>odkmeta</a:t>
            </a:r>
            <a:r>
              <a:rPr lang="en-US" dirty="0"/>
              <a:t>- </a:t>
            </a:r>
          </a:p>
          <a:p>
            <a:pPr marL="1200150" lvl="1" indent="-742950">
              <a:buFont typeface="+mj-lt"/>
              <a:buAutoNum type="arabicPeriod"/>
            </a:pPr>
            <a:r>
              <a:rPr lang="en-US" dirty="0"/>
              <a:t>Quality check: -</a:t>
            </a:r>
            <a:r>
              <a:rPr lang="en-US" dirty="0" err="1"/>
              <a:t>bcstats</a:t>
            </a:r>
            <a:r>
              <a:rPr lang="en-US" dirty="0"/>
              <a:t>- and </a:t>
            </a:r>
            <a:r>
              <a:rPr lang="en-US" dirty="0" err="1"/>
              <a:t>backcheck</a:t>
            </a:r>
            <a:r>
              <a:rPr lang="en-US" dirty="0"/>
              <a:t> template</a:t>
            </a:r>
          </a:p>
          <a:p>
            <a:pPr marL="1200150" lvl="1" indent="-742950">
              <a:buFont typeface="+mj-lt"/>
              <a:buAutoNum type="arabicPeriod"/>
            </a:pPr>
            <a:r>
              <a:rPr lang="en-US" dirty="0"/>
              <a:t>Quality check: high frequency check </a:t>
            </a:r>
            <a:r>
              <a:rPr lang="en-US" dirty="0" smtClean="0"/>
              <a:t>template</a:t>
            </a:r>
          </a:p>
          <a:p>
            <a:pPr marL="800100" indent="-742950">
              <a:buFont typeface="+mj-lt"/>
              <a:buAutoNum type="arabicPeriod"/>
            </a:pPr>
            <a:r>
              <a:rPr lang="en-US" dirty="0" smtClean="0"/>
              <a:t>Lab exercise: import, </a:t>
            </a:r>
            <a:r>
              <a:rPr lang="en-US" dirty="0" err="1" smtClean="0"/>
              <a:t>bcstats</a:t>
            </a:r>
            <a:r>
              <a:rPr lang="en-US" dirty="0" smtClean="0"/>
              <a:t>, high frequency checks </a:t>
            </a:r>
            <a:endParaRPr lang="en-US" dirty="0"/>
          </a:p>
        </p:txBody>
      </p:sp>
      <p:sp>
        <p:nvSpPr>
          <p:cNvPr id="2" name="Title 1"/>
          <p:cNvSpPr>
            <a:spLocks noGrp="1"/>
          </p:cNvSpPr>
          <p:nvPr>
            <p:ph type="title"/>
          </p:nvPr>
        </p:nvSpPr>
        <p:spPr/>
        <p:txBody>
          <a:bodyPr/>
          <a:lstStyle/>
          <a:p>
            <a:r>
              <a:rPr lang="en-US" dirty="0" smtClean="0"/>
              <a:t>Presentation Outline</a:t>
            </a:r>
            <a:endParaRPr lang="en-US" dirty="0"/>
          </a:p>
        </p:txBody>
      </p:sp>
    </p:spTree>
    <p:extLst>
      <p:ext uri="{BB962C8B-B14F-4D97-AF65-F5344CB8AC3E}">
        <p14:creationId xmlns:p14="http://schemas.microsoft.com/office/powerpoint/2010/main" val="33952204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Breakdown: </a:t>
            </a:r>
            <a:r>
              <a:rPr lang="en-US" dirty="0" smtClean="0">
                <a:solidFill>
                  <a:schemeClr val="accent3"/>
                </a:solidFill>
              </a:rPr>
              <a:t>importing </a:t>
            </a:r>
            <a:r>
              <a:rPr lang="en-US" dirty="0" smtClean="0"/>
              <a:t>with -</a:t>
            </a:r>
            <a:r>
              <a:rPr lang="en-US" dirty="0" err="1" smtClean="0"/>
              <a:t>odkmeta</a:t>
            </a:r>
            <a:r>
              <a:rPr lang="en-US" dirty="0" smtClean="0"/>
              <a:t>-</a:t>
            </a:r>
            <a:endParaRPr lang="en-US" dirty="0"/>
          </a:p>
        </p:txBody>
      </p:sp>
      <p:sp>
        <p:nvSpPr>
          <p:cNvPr id="5" name="Content Placeholder 4"/>
          <p:cNvSpPr>
            <a:spLocks noGrp="1"/>
          </p:cNvSpPr>
          <p:nvPr>
            <p:ph idx="1"/>
          </p:nvPr>
        </p:nvSpPr>
        <p:spPr/>
        <p:txBody>
          <a:bodyPr>
            <a:normAutofit fontScale="92500" lnSpcReduction="20000"/>
          </a:bodyPr>
          <a:lstStyle/>
          <a:p>
            <a:pPr>
              <a:buFont typeface="Arial" pitchFamily="34" charset="0"/>
              <a:buChar char="•"/>
            </a:pPr>
            <a:r>
              <a:rPr lang="en-US" dirty="0" smtClean="0"/>
              <a:t>-</a:t>
            </a:r>
            <a:r>
              <a:rPr lang="en-US" dirty="0" err="1" smtClean="0"/>
              <a:t>odkmeta</a:t>
            </a:r>
            <a:r>
              <a:rPr lang="en-US" dirty="0" smtClean="0"/>
              <a:t>- is </a:t>
            </a:r>
            <a:r>
              <a:rPr lang="en-US" dirty="0"/>
              <a:t>an IPA-written Stata </a:t>
            </a:r>
            <a:r>
              <a:rPr lang="en-US" dirty="0" smtClean="0"/>
              <a:t>command, available on SSC </a:t>
            </a:r>
          </a:p>
          <a:p>
            <a:pPr>
              <a:buFont typeface="Arial" pitchFamily="34" charset="0"/>
              <a:buChar char="•"/>
            </a:pPr>
            <a:r>
              <a:rPr lang="en-US" dirty="0" smtClean="0"/>
              <a:t>-</a:t>
            </a:r>
            <a:r>
              <a:rPr lang="en-US" dirty="0" err="1"/>
              <a:t>odkmeta</a:t>
            </a:r>
            <a:r>
              <a:rPr lang="en-US" dirty="0"/>
              <a:t>- reads your </a:t>
            </a:r>
            <a:r>
              <a:rPr lang="en-US" dirty="0" err="1" smtClean="0"/>
              <a:t>xlsform</a:t>
            </a:r>
            <a:r>
              <a:rPr lang="en-US" dirty="0" smtClean="0"/>
              <a:t> (split into survey and choices </a:t>
            </a:r>
            <a:r>
              <a:rPr lang="en-US" dirty="0" err="1" smtClean="0"/>
              <a:t>csvs</a:t>
            </a:r>
            <a:r>
              <a:rPr lang="en-US" dirty="0" smtClean="0"/>
              <a:t>) </a:t>
            </a:r>
            <a:r>
              <a:rPr lang="en-US" dirty="0"/>
              <a:t>and auto-generates a do file that</a:t>
            </a:r>
          </a:p>
          <a:p>
            <a:pPr lvl="1">
              <a:buFont typeface="Arial" pitchFamily="34" charset="0"/>
              <a:buChar char="•"/>
            </a:pPr>
            <a:r>
              <a:rPr lang="en-US" dirty="0"/>
              <a:t>imports lists as value labels</a:t>
            </a:r>
          </a:p>
          <a:p>
            <a:pPr lvl="1">
              <a:buFont typeface="Arial" pitchFamily="34" charset="0"/>
              <a:buChar char="•"/>
            </a:pPr>
            <a:r>
              <a:rPr lang="en-US" dirty="0"/>
              <a:t>imports ODK field attributes as characteristics</a:t>
            </a:r>
          </a:p>
          <a:p>
            <a:pPr lvl="1">
              <a:buFont typeface="Arial" pitchFamily="34" charset="0"/>
              <a:buChar char="•"/>
            </a:pPr>
            <a:r>
              <a:rPr lang="en-US" dirty="0"/>
              <a:t>splits </a:t>
            </a:r>
            <a:r>
              <a:rPr lang="en-US" dirty="0" err="1"/>
              <a:t>select_multiple</a:t>
            </a:r>
            <a:r>
              <a:rPr lang="en-US" dirty="0"/>
              <a:t> variables</a:t>
            </a:r>
          </a:p>
          <a:p>
            <a:pPr lvl="1">
              <a:buFont typeface="Arial" pitchFamily="34" charset="0"/>
              <a:buChar char="•"/>
            </a:pPr>
            <a:r>
              <a:rPr lang="en-US" dirty="0"/>
              <a:t>drops note variables</a:t>
            </a:r>
          </a:p>
          <a:p>
            <a:pPr lvl="1">
              <a:buFont typeface="Arial" pitchFamily="34" charset="0"/>
              <a:buChar char="•"/>
            </a:pPr>
            <a:r>
              <a:rPr lang="en-US" dirty="0"/>
              <a:t>formats date, time, and </a:t>
            </a:r>
            <a:r>
              <a:rPr lang="en-US" dirty="0" err="1"/>
              <a:t>datetime</a:t>
            </a:r>
            <a:r>
              <a:rPr lang="en-US" dirty="0"/>
              <a:t> variables</a:t>
            </a:r>
          </a:p>
          <a:p>
            <a:pPr lvl="1">
              <a:buFont typeface="Arial" pitchFamily="34" charset="0"/>
              <a:buChar char="•"/>
            </a:pPr>
            <a:r>
              <a:rPr lang="en-US" dirty="0"/>
              <a:t>attaches field labels as variable labels and notes</a:t>
            </a:r>
          </a:p>
          <a:p>
            <a:pPr lvl="1">
              <a:buFont typeface="Arial" pitchFamily="34" charset="0"/>
              <a:buChar char="•"/>
            </a:pPr>
            <a:r>
              <a:rPr lang="en-US" dirty="0"/>
              <a:t>merges repeat groups</a:t>
            </a:r>
          </a:p>
          <a:p>
            <a:pPr>
              <a:buFont typeface="Arial" pitchFamily="34" charset="0"/>
              <a:buChar char="•"/>
            </a:pPr>
            <a:r>
              <a:rPr lang="en-US" dirty="0"/>
              <a:t>Similar to </a:t>
            </a:r>
            <a:r>
              <a:rPr lang="en-US" dirty="0" err="1"/>
              <a:t>SurveyCTO</a:t>
            </a:r>
            <a:r>
              <a:rPr lang="en-US" dirty="0"/>
              <a:t> auto-generated do-files</a:t>
            </a:r>
          </a:p>
          <a:p>
            <a:pPr>
              <a:buFont typeface="Arial" pitchFamily="34" charset="0"/>
              <a:buChar char="•"/>
            </a:pPr>
            <a:r>
              <a:rPr lang="en-US" dirty="0"/>
              <a:t>Available publicly on SSC </a:t>
            </a:r>
          </a:p>
        </p:txBody>
      </p:sp>
    </p:spTree>
    <p:extLst>
      <p:ext uri="{BB962C8B-B14F-4D97-AF65-F5344CB8AC3E}">
        <p14:creationId xmlns:p14="http://schemas.microsoft.com/office/powerpoint/2010/main" val="2460385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Breakdown: </a:t>
            </a:r>
            <a:r>
              <a:rPr lang="en-US" dirty="0" smtClean="0">
                <a:solidFill>
                  <a:schemeClr val="accent3"/>
                </a:solidFill>
              </a:rPr>
              <a:t>exporting </a:t>
            </a:r>
            <a:r>
              <a:rPr lang="en-US" dirty="0" smtClean="0"/>
              <a:t>from ODK/</a:t>
            </a:r>
            <a:r>
              <a:rPr lang="en-US" dirty="0" err="1" smtClean="0"/>
              <a:t>SurveyCTO</a:t>
            </a:r>
            <a:endParaRPr lang="en-US" dirty="0"/>
          </a:p>
        </p:txBody>
      </p:sp>
      <p:sp>
        <p:nvSpPr>
          <p:cNvPr id="5" name="Content Placeholder 4"/>
          <p:cNvSpPr>
            <a:spLocks noGrp="1"/>
          </p:cNvSpPr>
          <p:nvPr>
            <p:ph idx="1"/>
          </p:nvPr>
        </p:nvSpPr>
        <p:spPr/>
        <p:txBody>
          <a:bodyPr>
            <a:normAutofit fontScale="85000" lnSpcReduction="20000"/>
          </a:bodyPr>
          <a:lstStyle/>
          <a:p>
            <a:r>
              <a:rPr lang="en-US" dirty="0"/>
              <a:t>Open Data Kit (ODK) is a free and open-source set of tools which help organizations:</a:t>
            </a:r>
          </a:p>
          <a:p>
            <a:pPr lvl="1"/>
            <a:r>
              <a:rPr lang="en-US" dirty="0"/>
              <a:t>author (Build), </a:t>
            </a:r>
          </a:p>
          <a:p>
            <a:pPr lvl="1"/>
            <a:r>
              <a:rPr lang="en-US" dirty="0"/>
              <a:t>field (Collect), and </a:t>
            </a:r>
          </a:p>
          <a:p>
            <a:pPr lvl="1"/>
            <a:r>
              <a:rPr lang="en-US" dirty="0"/>
              <a:t>manage (Aggregate) </a:t>
            </a:r>
          </a:p>
          <a:p>
            <a:pPr marL="457200" lvl="1" indent="0">
              <a:buNone/>
            </a:pPr>
            <a:r>
              <a:rPr lang="en-US" dirty="0"/>
              <a:t>mobile data collection solutions.</a:t>
            </a:r>
          </a:p>
          <a:p>
            <a:r>
              <a:rPr lang="en-US" dirty="0"/>
              <a:t>ODK surveys can handle standard survey questions, tables, filtered response lists, certain response constraints, skip logic, dynamic references, translations, more. ODK “plus” providers can offer additional functionalities such as preloaded data, dynamic tables, automated do-file generation, more </a:t>
            </a:r>
          </a:p>
          <a:p>
            <a:r>
              <a:rPr lang="en-US" dirty="0"/>
              <a:t>Raw output is xml or csv data, split into a main dataset and separate long datasets for “repeat groups” </a:t>
            </a:r>
          </a:p>
        </p:txBody>
      </p:sp>
    </p:spTree>
    <p:extLst>
      <p:ext uri="{BB962C8B-B14F-4D97-AF65-F5344CB8AC3E}">
        <p14:creationId xmlns:p14="http://schemas.microsoft.com/office/powerpoint/2010/main" val="42754487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Why -</a:t>
            </a:r>
            <a:r>
              <a:rPr lang="en-US" dirty="0" err="1" smtClean="0"/>
              <a:t>odkmeta</a:t>
            </a:r>
            <a:r>
              <a:rPr lang="en-US" dirty="0" smtClean="0"/>
              <a:t>- over </a:t>
            </a:r>
            <a:r>
              <a:rPr lang="en-US" dirty="0" err="1" smtClean="0"/>
              <a:t>SurveyCTO</a:t>
            </a:r>
            <a:r>
              <a:rPr lang="en-US" dirty="0" smtClean="0"/>
              <a:t> Stata templates?</a:t>
            </a:r>
            <a:endParaRPr lang="en-US" dirty="0"/>
          </a:p>
        </p:txBody>
      </p:sp>
      <p:sp>
        <p:nvSpPr>
          <p:cNvPr id="2" name="Content Placeholder 1"/>
          <p:cNvSpPr>
            <a:spLocks noGrp="1"/>
          </p:cNvSpPr>
          <p:nvPr>
            <p:ph idx="1"/>
          </p:nvPr>
        </p:nvSpPr>
        <p:spPr/>
        <p:txBody>
          <a:bodyPr/>
          <a:lstStyle/>
          <a:p>
            <a:pPr>
              <a:buFont typeface="Arial" panose="020B0604020202020204" pitchFamily="34" charset="0"/>
              <a:buChar char="•"/>
            </a:pPr>
            <a:r>
              <a:rPr lang="en-US" dirty="0" smtClean="0"/>
              <a:t>Feel free to use either! </a:t>
            </a:r>
          </a:p>
          <a:p>
            <a:pPr>
              <a:buFont typeface="Arial" panose="020B0604020202020204" pitchFamily="34" charset="0"/>
              <a:buChar char="•"/>
            </a:pPr>
            <a:r>
              <a:rPr lang="en-US" dirty="0" smtClean="0"/>
              <a:t>We recommend -</a:t>
            </a:r>
            <a:r>
              <a:rPr lang="en-US" dirty="0" err="1" smtClean="0"/>
              <a:t>odkmeta</a:t>
            </a:r>
            <a:r>
              <a:rPr lang="en-US" dirty="0" smtClean="0"/>
              <a:t>- because it: </a:t>
            </a:r>
          </a:p>
          <a:p>
            <a:pPr lvl="1">
              <a:buFont typeface="Arial" panose="020B0604020202020204" pitchFamily="34" charset="0"/>
              <a:buChar char="•"/>
            </a:pPr>
            <a:r>
              <a:rPr lang="en-US" dirty="0" smtClean="0"/>
              <a:t>Allows for replication </a:t>
            </a:r>
          </a:p>
          <a:p>
            <a:pPr lvl="1">
              <a:buFont typeface="Arial" panose="020B0604020202020204" pitchFamily="34" charset="0"/>
              <a:buChar char="•"/>
            </a:pPr>
            <a:r>
              <a:rPr lang="en-US" dirty="0" smtClean="0"/>
              <a:t>Imports field attributes as characteristics </a:t>
            </a:r>
          </a:p>
          <a:p>
            <a:pPr lvl="1">
              <a:buFont typeface="Arial" panose="020B0604020202020204" pitchFamily="34" charset="0"/>
              <a:buChar char="•"/>
            </a:pPr>
            <a:r>
              <a:rPr lang="en-US" dirty="0" smtClean="0"/>
              <a:t>Corrects for long variable name issues (i.e. multiple variables with same first 32 characters)</a:t>
            </a:r>
          </a:p>
          <a:p>
            <a:pPr lvl="1">
              <a:buFont typeface="Arial" panose="020B0604020202020204" pitchFamily="34" charset="0"/>
              <a:buChar char="•"/>
            </a:pPr>
            <a:r>
              <a:rPr lang="en-US" dirty="0" smtClean="0"/>
              <a:t>Imports difficult characters </a:t>
            </a:r>
          </a:p>
          <a:p>
            <a:pPr lvl="1">
              <a:buFont typeface="Arial" panose="020B0604020202020204" pitchFamily="34" charset="0"/>
              <a:buChar char="•"/>
            </a:pPr>
            <a:r>
              <a:rPr lang="en-US" dirty="0" smtClean="0"/>
              <a:t>Is modular and thus customizable </a:t>
            </a:r>
            <a:endParaRPr lang="en-US" dirty="0"/>
          </a:p>
        </p:txBody>
      </p:sp>
    </p:spTree>
    <p:extLst>
      <p:ext uri="{BB962C8B-B14F-4D97-AF65-F5344CB8AC3E}">
        <p14:creationId xmlns:p14="http://schemas.microsoft.com/office/powerpoint/2010/main" val="1769072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Breakdown: </a:t>
            </a:r>
            <a:r>
              <a:rPr lang="en-US" dirty="0" err="1">
                <a:solidFill>
                  <a:schemeClr val="accent3"/>
                </a:solidFill>
              </a:rPr>
              <a:t>backchecks</a:t>
            </a:r>
            <a:r>
              <a:rPr lang="en-US" dirty="0">
                <a:solidFill>
                  <a:schemeClr val="accent3"/>
                </a:solidFill>
              </a:rPr>
              <a:t> </a:t>
            </a:r>
            <a:r>
              <a:rPr lang="en-US" dirty="0" smtClean="0"/>
              <a:t>with -</a:t>
            </a:r>
            <a:r>
              <a:rPr lang="en-US" dirty="0" err="1" smtClean="0"/>
              <a:t>bcstats</a:t>
            </a:r>
            <a:r>
              <a:rPr lang="en-US" dirty="0" smtClean="0"/>
              <a:t>-</a:t>
            </a:r>
            <a:endParaRPr lang="en-US" dirty="0"/>
          </a:p>
        </p:txBody>
      </p:sp>
      <p:sp>
        <p:nvSpPr>
          <p:cNvPr id="5" name="Content Placeholder 4"/>
          <p:cNvSpPr>
            <a:spLocks noGrp="1"/>
          </p:cNvSpPr>
          <p:nvPr>
            <p:ph idx="1"/>
          </p:nvPr>
        </p:nvSpPr>
        <p:spPr/>
        <p:txBody>
          <a:bodyPr>
            <a:normAutofit fontScale="92500"/>
          </a:bodyPr>
          <a:lstStyle/>
          <a:p>
            <a:pPr>
              <a:buFont typeface="Arial" pitchFamily="34" charset="0"/>
              <a:buChar char="•"/>
            </a:pPr>
            <a:r>
              <a:rPr lang="en-US" dirty="0" smtClean="0"/>
              <a:t>-</a:t>
            </a:r>
            <a:r>
              <a:rPr lang="en-US" dirty="0" err="1" smtClean="0"/>
              <a:t>bcstats</a:t>
            </a:r>
            <a:r>
              <a:rPr lang="en-US" dirty="0" smtClean="0"/>
              <a:t>- is an IPA-written Stata command (available on </a:t>
            </a:r>
            <a:r>
              <a:rPr lang="en-US" dirty="0" smtClean="0">
                <a:hlinkClick r:id="rId3"/>
              </a:rPr>
              <a:t>Box</a:t>
            </a:r>
            <a:r>
              <a:rPr lang="en-US" dirty="0" smtClean="0"/>
              <a:t>; not currently available on SSC) </a:t>
            </a:r>
          </a:p>
          <a:p>
            <a:pPr>
              <a:buFont typeface="Arial" pitchFamily="34" charset="0"/>
              <a:buChar char="•"/>
            </a:pPr>
            <a:r>
              <a:rPr lang="en-US" dirty="0" smtClean="0"/>
              <a:t>Type -help </a:t>
            </a:r>
            <a:r>
              <a:rPr lang="en-US" dirty="0" err="1" smtClean="0"/>
              <a:t>bcstats</a:t>
            </a:r>
            <a:r>
              <a:rPr lang="en-US" dirty="0" smtClean="0"/>
              <a:t>- in Stata for </a:t>
            </a:r>
            <a:r>
              <a:rPr lang="en-US" dirty="0" err="1" smtClean="0"/>
              <a:t>helpfile</a:t>
            </a:r>
            <a:r>
              <a:rPr lang="en-US" dirty="0" smtClean="0"/>
              <a:t> </a:t>
            </a:r>
          </a:p>
          <a:p>
            <a:pPr>
              <a:buFont typeface="Arial" pitchFamily="34" charset="0"/>
              <a:buChar char="•"/>
            </a:pPr>
            <a:r>
              <a:rPr lang="en-US" dirty="0"/>
              <a:t>bcstats compares back check data and survey data, producing a data set of comparisons. It completes enumerator checks for type 1 and type 2 variables and stability checks for type </a:t>
            </a:r>
            <a:r>
              <a:rPr lang="en-US" dirty="0" smtClean="0"/>
              <a:t>2 and </a:t>
            </a:r>
            <a:r>
              <a:rPr lang="en-US" dirty="0"/>
              <a:t>type 3 variables</a:t>
            </a:r>
            <a:r>
              <a:rPr lang="en-US" dirty="0" smtClean="0"/>
              <a:t>.</a:t>
            </a:r>
          </a:p>
          <a:p>
            <a:pPr>
              <a:buFont typeface="Arial" pitchFamily="34" charset="0"/>
              <a:buChar char="•"/>
            </a:pPr>
            <a:r>
              <a:rPr lang="en-US" dirty="0" smtClean="0"/>
              <a:t>Assigning variables to types helps you decide when action should be taken against enumerator </a:t>
            </a:r>
            <a:endParaRPr lang="en-US" dirty="0"/>
          </a:p>
        </p:txBody>
      </p:sp>
    </p:spTree>
    <p:extLst>
      <p:ext uri="{BB962C8B-B14F-4D97-AF65-F5344CB8AC3E}">
        <p14:creationId xmlns:p14="http://schemas.microsoft.com/office/powerpoint/2010/main" val="15480888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871321" y="2275840"/>
            <a:ext cx="11595947" cy="6868160"/>
          </a:xfrm>
        </p:spPr>
        <p:txBody>
          <a:bodyPr>
            <a:normAutofit/>
          </a:bodyPr>
          <a:lstStyle/>
          <a:p>
            <a:pPr marL="742950" indent="-742950">
              <a:buFont typeface="+mj-lt"/>
              <a:buAutoNum type="arabicPeriod"/>
            </a:pPr>
            <a:r>
              <a:rPr lang="en-US" dirty="0" smtClean="0"/>
              <a:t>Overview of data quality protocols </a:t>
            </a:r>
          </a:p>
          <a:p>
            <a:pPr marL="742950" indent="-742950">
              <a:buFont typeface="+mj-lt"/>
              <a:buAutoNum type="arabicPeriod"/>
            </a:pPr>
            <a:r>
              <a:rPr lang="en-US" dirty="0" smtClean="0"/>
              <a:t>Understanding and applying key Stata tools </a:t>
            </a:r>
          </a:p>
          <a:p>
            <a:pPr marL="1200150" lvl="1" indent="-742950">
              <a:buFont typeface="+mj-lt"/>
              <a:buAutoNum type="arabicPeriod"/>
            </a:pPr>
            <a:r>
              <a:rPr lang="en-US" dirty="0" smtClean="0"/>
              <a:t>Import</a:t>
            </a:r>
            <a:r>
              <a:rPr lang="en-US" dirty="0"/>
              <a:t>: </a:t>
            </a:r>
            <a:r>
              <a:rPr lang="en-US" dirty="0" smtClean="0"/>
              <a:t>-</a:t>
            </a:r>
            <a:r>
              <a:rPr lang="en-US" dirty="0" err="1"/>
              <a:t>odkmeta</a:t>
            </a:r>
            <a:r>
              <a:rPr lang="en-US" dirty="0"/>
              <a:t>- </a:t>
            </a:r>
          </a:p>
          <a:p>
            <a:pPr marL="1200150" lvl="1" indent="-742950">
              <a:buFont typeface="+mj-lt"/>
              <a:buAutoNum type="arabicPeriod"/>
            </a:pPr>
            <a:r>
              <a:rPr lang="en-US" dirty="0"/>
              <a:t>Quality check: -</a:t>
            </a:r>
            <a:r>
              <a:rPr lang="en-US" dirty="0" err="1"/>
              <a:t>bcstats</a:t>
            </a:r>
            <a:r>
              <a:rPr lang="en-US" dirty="0"/>
              <a:t>- and </a:t>
            </a:r>
            <a:r>
              <a:rPr lang="en-US" dirty="0" err="1"/>
              <a:t>backcheck</a:t>
            </a:r>
            <a:r>
              <a:rPr lang="en-US" dirty="0"/>
              <a:t> template</a:t>
            </a:r>
          </a:p>
          <a:p>
            <a:pPr marL="1200150" lvl="1" indent="-742950">
              <a:buFont typeface="+mj-lt"/>
              <a:buAutoNum type="arabicPeriod"/>
            </a:pPr>
            <a:r>
              <a:rPr lang="en-US" dirty="0"/>
              <a:t>Quality check: high frequency check </a:t>
            </a:r>
            <a:r>
              <a:rPr lang="en-US" dirty="0" smtClean="0"/>
              <a:t>template</a:t>
            </a:r>
          </a:p>
          <a:p>
            <a:pPr marL="800100" indent="-742950">
              <a:buFont typeface="+mj-lt"/>
              <a:buAutoNum type="arabicPeriod"/>
            </a:pPr>
            <a:r>
              <a:rPr lang="en-US" dirty="0" smtClean="0"/>
              <a:t>Lab exercise: import, </a:t>
            </a:r>
            <a:r>
              <a:rPr lang="en-US" dirty="0" err="1" smtClean="0"/>
              <a:t>bcstats</a:t>
            </a:r>
            <a:r>
              <a:rPr lang="en-US" dirty="0" smtClean="0"/>
              <a:t>, high frequency checks</a:t>
            </a:r>
            <a:endParaRPr lang="en-US" dirty="0"/>
          </a:p>
        </p:txBody>
      </p:sp>
      <p:sp>
        <p:nvSpPr>
          <p:cNvPr id="2" name="Title 1"/>
          <p:cNvSpPr>
            <a:spLocks noGrp="1"/>
          </p:cNvSpPr>
          <p:nvPr>
            <p:ph type="title"/>
          </p:nvPr>
        </p:nvSpPr>
        <p:spPr/>
        <p:txBody>
          <a:bodyPr/>
          <a:lstStyle/>
          <a:p>
            <a:r>
              <a:rPr lang="en-US" dirty="0" smtClean="0"/>
              <a:t>Presentation Outline</a:t>
            </a:r>
            <a:endParaRPr lang="en-US" dirty="0"/>
          </a:p>
        </p:txBody>
      </p:sp>
    </p:spTree>
    <p:extLst>
      <p:ext uri="{BB962C8B-B14F-4D97-AF65-F5344CB8AC3E}">
        <p14:creationId xmlns:p14="http://schemas.microsoft.com/office/powerpoint/2010/main" val="1207878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Breakdown: </a:t>
            </a:r>
            <a:r>
              <a:rPr lang="en-US" dirty="0" smtClean="0">
                <a:solidFill>
                  <a:schemeClr val="accent3"/>
                </a:solidFill>
              </a:rPr>
              <a:t>high frequency checks</a:t>
            </a:r>
            <a:endParaRPr lang="en-US" dirty="0"/>
          </a:p>
        </p:txBody>
      </p:sp>
      <p:sp>
        <p:nvSpPr>
          <p:cNvPr id="5" name="Content Placeholder 4"/>
          <p:cNvSpPr>
            <a:spLocks noGrp="1"/>
          </p:cNvSpPr>
          <p:nvPr>
            <p:ph idx="1"/>
          </p:nvPr>
        </p:nvSpPr>
        <p:spPr/>
        <p:txBody>
          <a:bodyPr>
            <a:normAutofit fontScale="92500" lnSpcReduction="10000"/>
          </a:bodyPr>
          <a:lstStyle/>
          <a:p>
            <a:pPr marL="0" indent="0">
              <a:buNone/>
            </a:pPr>
            <a:r>
              <a:rPr lang="en-US" b="1" dirty="0" smtClean="0">
                <a:solidFill>
                  <a:srgbClr val="FFC000"/>
                </a:solidFill>
              </a:rPr>
              <a:t>What checks does template suggest?</a:t>
            </a:r>
          </a:p>
          <a:p>
            <a:pPr>
              <a:buFont typeface="Arial" panose="020B0604020202020204" pitchFamily="34" charset="0"/>
              <a:buChar char="•"/>
            </a:pPr>
            <a:r>
              <a:rPr lang="en-US" dirty="0" smtClean="0"/>
              <a:t>Interview statuses, durations </a:t>
            </a:r>
          </a:p>
          <a:p>
            <a:pPr>
              <a:buFont typeface="Arial" panose="020B0604020202020204" pitchFamily="34" charset="0"/>
              <a:buChar char="•"/>
            </a:pPr>
            <a:r>
              <a:rPr lang="en-US" dirty="0" smtClean="0"/>
              <a:t>Routing </a:t>
            </a:r>
            <a:r>
              <a:rPr lang="en-US" dirty="0"/>
              <a:t>and logic </a:t>
            </a:r>
            <a:r>
              <a:rPr lang="en-US" dirty="0" smtClean="0"/>
              <a:t>checks</a:t>
            </a:r>
            <a:endParaRPr lang="en-US" dirty="0"/>
          </a:p>
          <a:p>
            <a:pPr>
              <a:buFont typeface="Arial" panose="020B0604020202020204" pitchFamily="34" charset="0"/>
              <a:buChar char="•"/>
            </a:pPr>
            <a:r>
              <a:rPr lang="en-US" dirty="0" smtClean="0"/>
              <a:t>Unique IDs</a:t>
            </a:r>
            <a:endParaRPr lang="en-US" dirty="0"/>
          </a:p>
          <a:p>
            <a:pPr>
              <a:buFont typeface="Arial" panose="020B0604020202020204" pitchFamily="34" charset="0"/>
              <a:buChar char="•"/>
            </a:pPr>
            <a:r>
              <a:rPr lang="en-US" dirty="0" smtClean="0"/>
              <a:t>Dates</a:t>
            </a:r>
          </a:p>
          <a:p>
            <a:pPr>
              <a:buFont typeface="Arial" panose="020B0604020202020204" pitchFamily="34" charset="0"/>
              <a:buChar char="•"/>
            </a:pPr>
            <a:r>
              <a:rPr lang="en-US" dirty="0" smtClean="0"/>
              <a:t>Missing values </a:t>
            </a:r>
          </a:p>
          <a:p>
            <a:pPr>
              <a:buFont typeface="Arial" panose="020B0604020202020204" pitchFamily="34" charset="0"/>
              <a:buChar char="•"/>
            </a:pPr>
            <a:r>
              <a:rPr lang="en-US" dirty="0" smtClean="0"/>
              <a:t>Don’t know/refuse to answer </a:t>
            </a:r>
          </a:p>
          <a:p>
            <a:pPr>
              <a:buFont typeface="Arial" panose="020B0604020202020204" pitchFamily="34" charset="0"/>
              <a:buChar char="•"/>
            </a:pPr>
            <a:r>
              <a:rPr lang="en-US" dirty="0" smtClean="0"/>
              <a:t>Other/specify responses </a:t>
            </a:r>
          </a:p>
          <a:p>
            <a:pPr>
              <a:buFont typeface="Arial" panose="020B0604020202020204" pitchFamily="34" charset="0"/>
              <a:buChar char="•"/>
            </a:pPr>
            <a:r>
              <a:rPr lang="en-US" dirty="0" smtClean="0"/>
              <a:t>Outliers, distributions </a:t>
            </a:r>
          </a:p>
          <a:p>
            <a:pPr>
              <a:buFont typeface="Arial" panose="020B0604020202020204" pitchFamily="34" charset="0"/>
              <a:buChar char="•"/>
            </a:pPr>
            <a:r>
              <a:rPr lang="en-US" dirty="0" smtClean="0"/>
              <a:t>Data </a:t>
            </a:r>
            <a:r>
              <a:rPr lang="en-US" dirty="0"/>
              <a:t>flow </a:t>
            </a:r>
            <a:r>
              <a:rPr lang="en-US" dirty="0" smtClean="0"/>
              <a:t>checks</a:t>
            </a:r>
            <a:endParaRPr lang="en-US" dirty="0"/>
          </a:p>
          <a:p>
            <a:pPr>
              <a:buFont typeface="Arial" panose="020B0604020202020204" pitchFamily="34" charset="0"/>
              <a:buChar char="•"/>
            </a:pPr>
            <a:r>
              <a:rPr lang="en-US" dirty="0" smtClean="0"/>
              <a:t>Other checks</a:t>
            </a:r>
            <a:endParaRPr lang="en-US" dirty="0"/>
          </a:p>
        </p:txBody>
      </p:sp>
      <p:graphicFrame>
        <p:nvGraphicFramePr>
          <p:cNvPr id="3" name="Diagram 2"/>
          <p:cNvGraphicFramePr/>
          <p:nvPr>
            <p:extLst>
              <p:ext uri="{D42A27DB-BD31-4B8C-83A1-F6EECF244321}">
                <p14:modId xmlns:p14="http://schemas.microsoft.com/office/powerpoint/2010/main" val="2424297244"/>
              </p:ext>
            </p:extLst>
          </p:nvPr>
        </p:nvGraphicFramePr>
        <p:xfrm>
          <a:off x="6426200" y="2514600"/>
          <a:ext cx="4495800" cy="3429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extLst>
              <p:ext uri="{D42A27DB-BD31-4B8C-83A1-F6EECF244321}">
                <p14:modId xmlns:p14="http://schemas.microsoft.com/office/powerpoint/2010/main" val="296249464"/>
              </p:ext>
            </p:extLst>
          </p:nvPr>
        </p:nvGraphicFramePr>
        <p:xfrm>
          <a:off x="6502400" y="6172200"/>
          <a:ext cx="4495800" cy="3429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2" name="Group 11"/>
          <p:cNvGrpSpPr/>
          <p:nvPr/>
        </p:nvGrpSpPr>
        <p:grpSpPr>
          <a:xfrm>
            <a:off x="10922000" y="3651380"/>
            <a:ext cx="1752600" cy="914400"/>
            <a:chOff x="10922000" y="3651380"/>
            <a:chExt cx="1752600" cy="914400"/>
          </a:xfrm>
        </p:grpSpPr>
        <p:sp>
          <p:nvSpPr>
            <p:cNvPr id="8" name="Line Callout 1 (No Border) 7"/>
            <p:cNvSpPr/>
            <p:nvPr/>
          </p:nvSpPr>
          <p:spPr>
            <a:xfrm>
              <a:off x="10922000" y="3651380"/>
              <a:ext cx="1752600" cy="914400"/>
            </a:xfrm>
            <a:prstGeom prst="callout1">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TextBox 9"/>
            <p:cNvSpPr txBox="1"/>
            <p:nvPr/>
          </p:nvSpPr>
          <p:spPr>
            <a:xfrm>
              <a:off x="11303000" y="3943290"/>
              <a:ext cx="1066800" cy="400110"/>
            </a:xfrm>
            <a:prstGeom prst="rect">
              <a:avLst/>
            </a:prstGeom>
            <a:noFill/>
          </p:spPr>
          <p:txBody>
            <a:bodyPr wrap="square" rtlCol="0">
              <a:spAutoFit/>
            </a:bodyPr>
            <a:lstStyle/>
            <a:p>
              <a:r>
                <a:rPr lang="en-US" sz="2000" dirty="0" smtClean="0"/>
                <a:t>Quality</a:t>
              </a:r>
              <a:endParaRPr lang="en-US" sz="2000" dirty="0"/>
            </a:p>
          </p:txBody>
        </p:sp>
      </p:grpSp>
      <p:grpSp>
        <p:nvGrpSpPr>
          <p:cNvPr id="13" name="Group 12"/>
          <p:cNvGrpSpPr/>
          <p:nvPr/>
        </p:nvGrpSpPr>
        <p:grpSpPr>
          <a:xfrm>
            <a:off x="10922000" y="7010400"/>
            <a:ext cx="1752600" cy="1828800"/>
            <a:chOff x="10922000" y="7010400"/>
            <a:chExt cx="1752600" cy="1828800"/>
          </a:xfrm>
        </p:grpSpPr>
        <p:sp>
          <p:nvSpPr>
            <p:cNvPr id="9" name="Line Callout 1 (No Border) 8"/>
            <p:cNvSpPr/>
            <p:nvPr/>
          </p:nvSpPr>
          <p:spPr>
            <a:xfrm>
              <a:off x="10922000" y="7010400"/>
              <a:ext cx="1752600" cy="1828800"/>
            </a:xfrm>
            <a:prstGeom prst="callout1">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TextBox 10"/>
            <p:cNvSpPr txBox="1"/>
            <p:nvPr/>
          </p:nvSpPr>
          <p:spPr>
            <a:xfrm>
              <a:off x="11303000" y="7597914"/>
              <a:ext cx="1066800" cy="707886"/>
            </a:xfrm>
            <a:prstGeom prst="rect">
              <a:avLst/>
            </a:prstGeom>
            <a:noFill/>
          </p:spPr>
          <p:txBody>
            <a:bodyPr wrap="square" rtlCol="0">
              <a:spAutoFit/>
            </a:bodyPr>
            <a:lstStyle/>
            <a:p>
              <a:r>
                <a:rPr lang="en-US" sz="2000" dirty="0"/>
                <a:t> </a:t>
              </a:r>
              <a:r>
                <a:rPr lang="en-US" sz="2000" dirty="0" smtClean="0"/>
                <a:t>    ↑</a:t>
              </a:r>
            </a:p>
            <a:p>
              <a:r>
                <a:rPr lang="en-US" sz="2000" dirty="0" smtClean="0"/>
                <a:t>Quality</a:t>
              </a:r>
              <a:endParaRPr lang="en-US" sz="2000" dirty="0"/>
            </a:p>
          </p:txBody>
        </p:sp>
      </p:grpSp>
    </p:spTree>
    <p:extLst>
      <p:ext uri="{BB962C8B-B14F-4D97-AF65-F5344CB8AC3E}">
        <p14:creationId xmlns:p14="http://schemas.microsoft.com/office/powerpoint/2010/main" val="2928085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Graphic spid="6"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871321" y="2275840"/>
            <a:ext cx="11595947" cy="6868160"/>
          </a:xfrm>
        </p:spPr>
        <p:txBody>
          <a:bodyPr>
            <a:normAutofit/>
          </a:bodyPr>
          <a:lstStyle/>
          <a:p>
            <a:pPr marL="742950" indent="-742950">
              <a:buFont typeface="+mj-lt"/>
              <a:buAutoNum type="arabicPeriod"/>
            </a:pPr>
            <a:r>
              <a:rPr lang="en-US" dirty="0" smtClean="0"/>
              <a:t>Overview of protocols for data quality  </a:t>
            </a:r>
          </a:p>
          <a:p>
            <a:pPr marL="742950" indent="-742950">
              <a:buFont typeface="+mj-lt"/>
              <a:buAutoNum type="arabicPeriod"/>
            </a:pPr>
            <a:r>
              <a:rPr lang="en-US" dirty="0" smtClean="0"/>
              <a:t>Understanding and applying key Stata tools </a:t>
            </a:r>
          </a:p>
          <a:p>
            <a:pPr marL="1200150" lvl="1" indent="-742950">
              <a:buFont typeface="+mj-lt"/>
              <a:buAutoNum type="arabicPeriod"/>
            </a:pPr>
            <a:r>
              <a:rPr lang="en-US" dirty="0" smtClean="0"/>
              <a:t>Import</a:t>
            </a:r>
            <a:r>
              <a:rPr lang="en-US" dirty="0"/>
              <a:t>: </a:t>
            </a:r>
            <a:r>
              <a:rPr lang="en-US" dirty="0" smtClean="0"/>
              <a:t>-</a:t>
            </a:r>
            <a:r>
              <a:rPr lang="en-US" dirty="0" err="1"/>
              <a:t>odkmeta</a:t>
            </a:r>
            <a:r>
              <a:rPr lang="en-US" dirty="0"/>
              <a:t>- </a:t>
            </a:r>
          </a:p>
          <a:p>
            <a:pPr marL="1200150" lvl="1" indent="-742950">
              <a:buFont typeface="+mj-lt"/>
              <a:buAutoNum type="arabicPeriod"/>
            </a:pPr>
            <a:r>
              <a:rPr lang="en-US" dirty="0"/>
              <a:t>Quality check: -</a:t>
            </a:r>
            <a:r>
              <a:rPr lang="en-US" dirty="0" err="1"/>
              <a:t>bcstats</a:t>
            </a:r>
            <a:r>
              <a:rPr lang="en-US" dirty="0"/>
              <a:t>- and </a:t>
            </a:r>
            <a:r>
              <a:rPr lang="en-US" dirty="0" err="1"/>
              <a:t>backcheck</a:t>
            </a:r>
            <a:r>
              <a:rPr lang="en-US" dirty="0"/>
              <a:t> template</a:t>
            </a:r>
          </a:p>
          <a:p>
            <a:pPr marL="1200150" lvl="1" indent="-742950">
              <a:buFont typeface="+mj-lt"/>
              <a:buAutoNum type="arabicPeriod"/>
            </a:pPr>
            <a:r>
              <a:rPr lang="en-US" dirty="0"/>
              <a:t>Quality check: high frequency check </a:t>
            </a:r>
            <a:r>
              <a:rPr lang="en-US" dirty="0" smtClean="0"/>
              <a:t>template</a:t>
            </a:r>
          </a:p>
          <a:p>
            <a:pPr marL="800100" indent="-742950">
              <a:buFont typeface="+mj-lt"/>
              <a:buAutoNum type="arabicPeriod"/>
            </a:pPr>
            <a:r>
              <a:rPr lang="en-US" b="1" dirty="0" smtClean="0"/>
              <a:t>Lab exercise: import, </a:t>
            </a:r>
            <a:r>
              <a:rPr lang="en-US" b="1" dirty="0" err="1" smtClean="0"/>
              <a:t>bcstats</a:t>
            </a:r>
            <a:r>
              <a:rPr lang="en-US" b="1" dirty="0" smtClean="0"/>
              <a:t>, high frequency checks </a:t>
            </a:r>
            <a:endParaRPr lang="en-US" b="1" dirty="0"/>
          </a:p>
        </p:txBody>
      </p:sp>
      <p:sp>
        <p:nvSpPr>
          <p:cNvPr id="2" name="Title 1"/>
          <p:cNvSpPr>
            <a:spLocks noGrp="1"/>
          </p:cNvSpPr>
          <p:nvPr>
            <p:ph type="title"/>
          </p:nvPr>
        </p:nvSpPr>
        <p:spPr/>
        <p:txBody>
          <a:bodyPr/>
          <a:lstStyle/>
          <a:p>
            <a:r>
              <a:rPr lang="en-US" dirty="0" smtClean="0"/>
              <a:t>Presentation Outline</a:t>
            </a:r>
            <a:endParaRPr lang="en-US" dirty="0"/>
          </a:p>
        </p:txBody>
      </p:sp>
    </p:spTree>
    <p:extLst>
      <p:ext uri="{BB962C8B-B14F-4D97-AF65-F5344CB8AC3E}">
        <p14:creationId xmlns:p14="http://schemas.microsoft.com/office/powerpoint/2010/main" val="33952204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Lab exercise prerequisites</a:t>
            </a:r>
            <a:endParaRPr lang="en-US" dirty="0"/>
          </a:p>
        </p:txBody>
      </p:sp>
      <p:sp>
        <p:nvSpPr>
          <p:cNvPr id="2" name="Content Placeholder 1"/>
          <p:cNvSpPr>
            <a:spLocks noGrp="1"/>
          </p:cNvSpPr>
          <p:nvPr>
            <p:ph idx="1"/>
          </p:nvPr>
        </p:nvSpPr>
        <p:spPr/>
        <p:txBody>
          <a:bodyPr/>
          <a:lstStyle/>
          <a:p>
            <a:pPr>
              <a:buFont typeface="Arial" panose="020B0604020202020204" pitchFamily="34" charset="0"/>
              <a:buChar char="•"/>
            </a:pPr>
            <a:r>
              <a:rPr lang="en-US" dirty="0" smtClean="0"/>
              <a:t>You need a basic understanding of STATA for this exercise </a:t>
            </a:r>
          </a:p>
          <a:p>
            <a:pPr>
              <a:buFont typeface="Arial" panose="020B0604020202020204" pitchFamily="34" charset="0"/>
              <a:buChar char="•"/>
            </a:pPr>
            <a:endParaRPr lang="en-US" dirty="0" smtClean="0"/>
          </a:p>
          <a:p>
            <a:pPr>
              <a:buFont typeface="Arial" panose="020B0604020202020204" pitchFamily="34" charset="0"/>
              <a:buChar char="•"/>
            </a:pPr>
            <a:r>
              <a:rPr lang="en-US" dirty="0" smtClean="0"/>
              <a:t>FYI, IPA’s STATA training materials are available here: </a:t>
            </a:r>
            <a:r>
              <a:rPr lang="en-US" dirty="0" smtClean="0">
                <a:hlinkClick r:id="rId2"/>
              </a:rPr>
              <a:t>https://ipastorage.box.com/stata-training</a:t>
            </a:r>
            <a:r>
              <a:rPr lang="en-US" dirty="0" smtClean="0"/>
              <a:t> </a:t>
            </a:r>
          </a:p>
        </p:txBody>
      </p:sp>
    </p:spTree>
    <p:extLst>
      <p:ext uri="{BB962C8B-B14F-4D97-AF65-F5344CB8AC3E}">
        <p14:creationId xmlns:p14="http://schemas.microsoft.com/office/powerpoint/2010/main" val="1700199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exercise: overview</a:t>
            </a:r>
            <a:endParaRPr lang="en-US" dirty="0"/>
          </a:p>
        </p:txBody>
      </p:sp>
      <p:sp>
        <p:nvSpPr>
          <p:cNvPr id="5" name="Content Placeholder 4"/>
          <p:cNvSpPr>
            <a:spLocks noGrp="1"/>
          </p:cNvSpPr>
          <p:nvPr>
            <p:ph idx="1"/>
          </p:nvPr>
        </p:nvSpPr>
        <p:spPr>
          <a:xfrm>
            <a:off x="5130801" y="2133600"/>
            <a:ext cx="7223124" cy="7010401"/>
          </a:xfrm>
        </p:spPr>
        <p:txBody>
          <a:bodyPr>
            <a:normAutofit lnSpcReduction="10000"/>
          </a:bodyPr>
          <a:lstStyle/>
          <a:p>
            <a:pPr>
              <a:buFont typeface="Arial" panose="020B0604020202020204" pitchFamily="34" charset="0"/>
              <a:buChar char="•"/>
            </a:pPr>
            <a:r>
              <a:rPr lang="en-US" dirty="0" smtClean="0"/>
              <a:t>Run through ODK survey and raw data </a:t>
            </a:r>
          </a:p>
          <a:p>
            <a:pPr>
              <a:buFont typeface="Arial" panose="020B0604020202020204" pitchFamily="34" charset="0"/>
              <a:buChar char="•"/>
            </a:pPr>
            <a:r>
              <a:rPr lang="en-US" dirty="0"/>
              <a:t>Install </a:t>
            </a:r>
            <a:r>
              <a:rPr lang="en-US" dirty="0" err="1"/>
              <a:t>odkmeta</a:t>
            </a:r>
            <a:r>
              <a:rPr lang="en-US" dirty="0"/>
              <a:t>, </a:t>
            </a:r>
            <a:r>
              <a:rPr lang="en-US" dirty="0" err="1"/>
              <a:t>specialexp</a:t>
            </a:r>
            <a:r>
              <a:rPr lang="en-US" dirty="0"/>
              <a:t>, and </a:t>
            </a:r>
            <a:r>
              <a:rPr lang="en-US" dirty="0" err="1"/>
              <a:t>bcstats</a:t>
            </a:r>
            <a:r>
              <a:rPr lang="en-US" dirty="0"/>
              <a:t> </a:t>
            </a:r>
            <a:r>
              <a:rPr lang="en-US" dirty="0" smtClean="0"/>
              <a:t>in STATA </a:t>
            </a:r>
          </a:p>
          <a:p>
            <a:pPr>
              <a:buFont typeface="Arial" panose="020B0604020202020204" pitchFamily="34" charset="0"/>
              <a:buChar char="•"/>
            </a:pPr>
            <a:r>
              <a:rPr lang="en-US" dirty="0" smtClean="0"/>
              <a:t>Review </a:t>
            </a:r>
            <a:r>
              <a:rPr lang="en-US" dirty="0" err="1" smtClean="0"/>
              <a:t>odkmeta</a:t>
            </a:r>
            <a:r>
              <a:rPr lang="en-US" dirty="0" smtClean="0"/>
              <a:t> </a:t>
            </a:r>
          </a:p>
          <a:p>
            <a:pPr>
              <a:buFont typeface="Arial" panose="020B0604020202020204" pitchFamily="34" charset="0"/>
              <a:buChar char="•"/>
            </a:pPr>
            <a:r>
              <a:rPr lang="en-US" dirty="0" smtClean="0"/>
              <a:t>Apply </a:t>
            </a:r>
            <a:r>
              <a:rPr lang="en-US" dirty="0" err="1" smtClean="0"/>
              <a:t>odkmeta</a:t>
            </a:r>
            <a:r>
              <a:rPr lang="en-US" dirty="0" smtClean="0"/>
              <a:t> to importing survey and </a:t>
            </a:r>
            <a:r>
              <a:rPr lang="en-US" dirty="0" err="1" smtClean="0"/>
              <a:t>backcheck</a:t>
            </a:r>
            <a:r>
              <a:rPr lang="en-US" dirty="0" smtClean="0"/>
              <a:t> data </a:t>
            </a:r>
          </a:p>
          <a:p>
            <a:pPr>
              <a:buFont typeface="Arial" panose="020B0604020202020204" pitchFamily="34" charset="0"/>
              <a:buChar char="•"/>
            </a:pPr>
            <a:r>
              <a:rPr lang="en-US" dirty="0" smtClean="0"/>
              <a:t>Review HFC </a:t>
            </a:r>
            <a:r>
              <a:rPr lang="en-US" dirty="0"/>
              <a:t>template</a:t>
            </a:r>
          </a:p>
          <a:p>
            <a:pPr>
              <a:buFont typeface="Arial" panose="020B0604020202020204" pitchFamily="34" charset="0"/>
              <a:buChar char="•"/>
            </a:pPr>
            <a:r>
              <a:rPr lang="en-US" dirty="0" smtClean="0"/>
              <a:t>Modify HFC template</a:t>
            </a:r>
          </a:p>
          <a:p>
            <a:pPr>
              <a:buFont typeface="Arial" panose="020B0604020202020204" pitchFamily="34" charset="0"/>
              <a:buChar char="•"/>
            </a:pPr>
            <a:r>
              <a:rPr lang="en-US" dirty="0" smtClean="0"/>
              <a:t>Review </a:t>
            </a:r>
            <a:r>
              <a:rPr lang="en-US" dirty="0" err="1" smtClean="0"/>
              <a:t>bcstats</a:t>
            </a:r>
            <a:endParaRPr lang="en-US" dirty="0" smtClean="0"/>
          </a:p>
          <a:p>
            <a:pPr>
              <a:buFont typeface="Arial" panose="020B0604020202020204" pitchFamily="34" charset="0"/>
              <a:buChar char="•"/>
            </a:pPr>
            <a:r>
              <a:rPr lang="en-US" dirty="0" smtClean="0"/>
              <a:t>Modify </a:t>
            </a:r>
            <a:r>
              <a:rPr lang="en-US" dirty="0" err="1" smtClean="0"/>
              <a:t>bcstats</a:t>
            </a:r>
            <a:r>
              <a:rPr lang="en-US" dirty="0" smtClean="0"/>
              <a:t> template </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480" y="2492587"/>
            <a:ext cx="3034453" cy="67344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277589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exercise: instructions</a:t>
            </a:r>
            <a:endParaRPr lang="en-US" dirty="0"/>
          </a:p>
        </p:txBody>
      </p:sp>
      <p:sp>
        <p:nvSpPr>
          <p:cNvPr id="5" name="Content Placeholder 4"/>
          <p:cNvSpPr>
            <a:spLocks noGrp="1"/>
          </p:cNvSpPr>
          <p:nvPr>
            <p:ph idx="1"/>
          </p:nvPr>
        </p:nvSpPr>
        <p:spPr>
          <a:xfrm>
            <a:off x="939800" y="2133600"/>
            <a:ext cx="11414125" cy="7620000"/>
          </a:xfrm>
        </p:spPr>
        <p:txBody>
          <a:bodyPr>
            <a:normAutofit lnSpcReduction="10000"/>
          </a:bodyPr>
          <a:lstStyle/>
          <a:p>
            <a:pPr>
              <a:buFont typeface="Arial" panose="020B0604020202020204" pitchFamily="34" charset="0"/>
              <a:buChar char="•"/>
            </a:pPr>
            <a:r>
              <a:rPr lang="en-US" b="1" dirty="0" smtClean="0">
                <a:solidFill>
                  <a:schemeClr val="accent6"/>
                </a:solidFill>
              </a:rPr>
              <a:t>Open the following folder from your USB</a:t>
            </a:r>
          </a:p>
          <a:p>
            <a:pPr lvl="1">
              <a:buFont typeface="Arial" panose="020B0604020202020204" pitchFamily="34" charset="0"/>
              <a:buChar char="•"/>
            </a:pPr>
            <a:r>
              <a:rPr lang="en-US" dirty="0" smtClean="0"/>
              <a:t>USB\Software\</a:t>
            </a:r>
            <a:r>
              <a:rPr lang="en-US" dirty="0" err="1" smtClean="0"/>
              <a:t>SurveyCTO</a:t>
            </a:r>
            <a:r>
              <a:rPr lang="en-US" dirty="0" smtClean="0"/>
              <a:t>\Sessions\4 </a:t>
            </a:r>
            <a:r>
              <a:rPr lang="en-US" dirty="0"/>
              <a:t>- Data quality\01 Lab </a:t>
            </a:r>
            <a:r>
              <a:rPr lang="en-US" dirty="0" smtClean="0"/>
              <a:t>work</a:t>
            </a:r>
          </a:p>
          <a:p>
            <a:r>
              <a:rPr lang="en-US" b="1" dirty="0" smtClean="0">
                <a:solidFill>
                  <a:schemeClr val="accent6"/>
                </a:solidFill>
              </a:rPr>
              <a:t>Open “Data quality and management.xlsx” </a:t>
            </a:r>
            <a:r>
              <a:rPr lang="en-US" dirty="0" smtClean="0"/>
              <a:t>for full instructions</a:t>
            </a:r>
          </a:p>
          <a:p>
            <a:r>
              <a:rPr lang="en-US" b="1" dirty="0" smtClean="0">
                <a:solidFill>
                  <a:schemeClr val="accent6"/>
                </a:solidFill>
              </a:rPr>
              <a:t>Install Stata programs from “Stata programs” folder</a:t>
            </a:r>
          </a:p>
          <a:p>
            <a:pPr lvl="1"/>
            <a:r>
              <a:rPr lang="en-US" dirty="0" err="1"/>
              <a:t>b</a:t>
            </a:r>
            <a:r>
              <a:rPr lang="en-US" dirty="0" err="1" smtClean="0"/>
              <a:t>cstats</a:t>
            </a:r>
            <a:r>
              <a:rPr lang="en-US" dirty="0" smtClean="0"/>
              <a:t>: locally only</a:t>
            </a:r>
          </a:p>
          <a:p>
            <a:pPr lvl="1"/>
            <a:r>
              <a:rPr lang="en-US" dirty="0" err="1" smtClean="0"/>
              <a:t>odkmeta</a:t>
            </a:r>
            <a:r>
              <a:rPr lang="en-US" dirty="0" smtClean="0"/>
              <a:t>: locally, or -</a:t>
            </a:r>
            <a:r>
              <a:rPr lang="en-US" dirty="0" err="1" smtClean="0"/>
              <a:t>ssc</a:t>
            </a:r>
            <a:r>
              <a:rPr lang="en-US" dirty="0" smtClean="0"/>
              <a:t> install </a:t>
            </a:r>
            <a:r>
              <a:rPr lang="en-US" dirty="0" err="1" smtClean="0"/>
              <a:t>odkmeta</a:t>
            </a:r>
            <a:r>
              <a:rPr lang="en-US" dirty="0" smtClean="0"/>
              <a:t>-</a:t>
            </a:r>
          </a:p>
          <a:p>
            <a:pPr lvl="1"/>
            <a:r>
              <a:rPr lang="en-US" dirty="0" err="1"/>
              <a:t>s</a:t>
            </a:r>
            <a:r>
              <a:rPr lang="en-US" dirty="0" err="1" smtClean="0"/>
              <a:t>pecialexp</a:t>
            </a:r>
            <a:r>
              <a:rPr lang="en-US" dirty="0" smtClean="0"/>
              <a:t>: -</a:t>
            </a:r>
            <a:r>
              <a:rPr lang="en-US" dirty="0" err="1" smtClean="0"/>
              <a:t>ssc</a:t>
            </a:r>
            <a:r>
              <a:rPr lang="en-US" dirty="0" smtClean="0"/>
              <a:t> install </a:t>
            </a:r>
            <a:r>
              <a:rPr lang="en-US" dirty="0" err="1" smtClean="0"/>
              <a:t>specialexp</a:t>
            </a:r>
            <a:r>
              <a:rPr lang="en-US" dirty="0" smtClean="0"/>
              <a:t>- </a:t>
            </a:r>
            <a:r>
              <a:rPr lang="en-US" dirty="0" err="1" smtClean="0"/>
              <a:t>onl</a:t>
            </a:r>
            <a:r>
              <a:rPr lang="en-US" dirty="0" smtClean="0"/>
              <a:t> y</a:t>
            </a:r>
          </a:p>
          <a:p>
            <a:r>
              <a:rPr lang="en-US" b="1" dirty="0" smtClean="0">
                <a:solidFill>
                  <a:schemeClr val="accent6"/>
                </a:solidFill>
              </a:rPr>
              <a:t>From “data and do files” folder</a:t>
            </a:r>
            <a:r>
              <a:rPr lang="en-US" dirty="0" smtClean="0"/>
              <a:t>, open: </a:t>
            </a:r>
          </a:p>
          <a:p>
            <a:pPr lvl="1"/>
            <a:r>
              <a:rPr lang="en-US" dirty="0" smtClean="0"/>
              <a:t>1.1 survey, </a:t>
            </a:r>
            <a:r>
              <a:rPr lang="en-US" dirty="0" err="1" smtClean="0"/>
              <a:t>odk</a:t>
            </a:r>
            <a:r>
              <a:rPr lang="en-US" dirty="0" smtClean="0"/>
              <a:t> xlsform.xlsx</a:t>
            </a:r>
          </a:p>
        </p:txBody>
      </p:sp>
    </p:spTree>
    <p:extLst>
      <p:ext uri="{BB962C8B-B14F-4D97-AF65-F5344CB8AC3E}">
        <p14:creationId xmlns:p14="http://schemas.microsoft.com/office/powerpoint/2010/main" val="3618641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Discuss: ODK form, raw data, </a:t>
            </a:r>
            <a:r>
              <a:rPr lang="en-US" dirty="0" err="1" smtClean="0"/>
              <a:t>odkmeta</a:t>
            </a:r>
            <a:endParaRPr lang="en-US" dirty="0"/>
          </a:p>
        </p:txBody>
      </p:sp>
      <p:sp>
        <p:nvSpPr>
          <p:cNvPr id="5" name="Content Placeholder 4"/>
          <p:cNvSpPr>
            <a:spLocks noGrp="1"/>
          </p:cNvSpPr>
          <p:nvPr>
            <p:ph idx="1"/>
          </p:nvPr>
        </p:nvSpPr>
        <p:spPr/>
        <p:txBody>
          <a:bodyPr>
            <a:normAutofit fontScale="92500" lnSpcReduction="10000"/>
          </a:bodyPr>
          <a:lstStyle/>
          <a:p>
            <a:pPr>
              <a:buFont typeface="Arial" pitchFamily="34" charset="0"/>
              <a:buChar char="•"/>
            </a:pPr>
            <a:r>
              <a:rPr lang="en-US" dirty="0" smtClean="0"/>
              <a:t>Form </a:t>
            </a:r>
          </a:p>
          <a:p>
            <a:pPr lvl="1">
              <a:buFont typeface="Arial" pitchFamily="34" charset="0"/>
              <a:buChar char="•"/>
            </a:pPr>
            <a:r>
              <a:rPr lang="en-US" dirty="0" smtClean="0"/>
              <a:t>Fairly straightforward </a:t>
            </a:r>
          </a:p>
          <a:p>
            <a:pPr lvl="1">
              <a:buFont typeface="Arial" pitchFamily="34" charset="0"/>
              <a:buChar char="•"/>
            </a:pPr>
            <a:r>
              <a:rPr lang="en-US" dirty="0" smtClean="0"/>
              <a:t>Keep in mind what questions we might deal with during </a:t>
            </a:r>
            <a:r>
              <a:rPr lang="en-US" dirty="0" err="1" smtClean="0"/>
              <a:t>backchecks</a:t>
            </a:r>
            <a:r>
              <a:rPr lang="en-US" dirty="0" smtClean="0"/>
              <a:t> and high frequency checks </a:t>
            </a:r>
          </a:p>
          <a:p>
            <a:pPr>
              <a:buFont typeface="Arial" pitchFamily="34" charset="0"/>
              <a:buChar char="•"/>
            </a:pPr>
            <a:r>
              <a:rPr lang="en-US" dirty="0" smtClean="0"/>
              <a:t>Raw data </a:t>
            </a:r>
          </a:p>
          <a:p>
            <a:pPr lvl="1">
              <a:buFont typeface="Arial" pitchFamily="34" charset="0"/>
              <a:buChar char="•"/>
            </a:pPr>
            <a:r>
              <a:rPr lang="en-US" dirty="0" smtClean="0"/>
              <a:t>Comes in multiple files </a:t>
            </a:r>
          </a:p>
          <a:p>
            <a:pPr lvl="1">
              <a:buFont typeface="Arial" pitchFamily="34" charset="0"/>
              <a:buChar char="•"/>
            </a:pPr>
            <a:r>
              <a:rPr lang="en-US" dirty="0" smtClean="0"/>
              <a:t>Not well formatted for Stata import </a:t>
            </a:r>
          </a:p>
          <a:p>
            <a:pPr>
              <a:buFont typeface="Arial" pitchFamily="34" charset="0"/>
              <a:buChar char="•"/>
            </a:pPr>
            <a:r>
              <a:rPr lang="en-US" dirty="0" smtClean="0"/>
              <a:t>So: reasons to run </a:t>
            </a:r>
            <a:r>
              <a:rPr lang="en-US" dirty="0" err="1" smtClean="0"/>
              <a:t>odkmeta</a:t>
            </a:r>
            <a:r>
              <a:rPr lang="en-US" dirty="0" smtClean="0"/>
              <a:t> </a:t>
            </a:r>
          </a:p>
          <a:p>
            <a:pPr lvl="1">
              <a:buFont typeface="Arial" pitchFamily="34" charset="0"/>
              <a:buChar char="•"/>
            </a:pPr>
            <a:r>
              <a:rPr lang="en-US" dirty="0" smtClean="0"/>
              <a:t>Apply labels </a:t>
            </a:r>
          </a:p>
          <a:p>
            <a:pPr lvl="1">
              <a:buFont typeface="Arial" pitchFamily="34" charset="0"/>
              <a:buChar char="•"/>
            </a:pPr>
            <a:r>
              <a:rPr lang="en-US" dirty="0" smtClean="0"/>
              <a:t>Merge in repeat group data </a:t>
            </a:r>
          </a:p>
          <a:p>
            <a:pPr lvl="1">
              <a:buFont typeface="Arial" pitchFamily="34" charset="0"/>
              <a:buChar char="•"/>
            </a:pPr>
            <a:r>
              <a:rPr lang="en-US" dirty="0" smtClean="0"/>
              <a:t>Split </a:t>
            </a:r>
            <a:r>
              <a:rPr lang="en-US" dirty="0" err="1" smtClean="0"/>
              <a:t>select_multiple</a:t>
            </a:r>
            <a:r>
              <a:rPr lang="en-US" dirty="0" smtClean="0"/>
              <a:t> </a:t>
            </a:r>
          </a:p>
          <a:p>
            <a:pPr lvl="1">
              <a:buFont typeface="Arial" pitchFamily="34" charset="0"/>
              <a:buChar char="•"/>
            </a:pPr>
            <a:r>
              <a:rPr lang="en-US" dirty="0" smtClean="0"/>
              <a:t>Format time </a:t>
            </a:r>
            <a:endParaRPr lang="en-US" dirty="0"/>
          </a:p>
        </p:txBody>
      </p:sp>
    </p:spTree>
    <p:extLst>
      <p:ext uri="{BB962C8B-B14F-4D97-AF65-F5344CB8AC3E}">
        <p14:creationId xmlns:p14="http://schemas.microsoft.com/office/powerpoint/2010/main" val="39633116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Implement: </a:t>
            </a:r>
            <a:r>
              <a:rPr lang="en-US" dirty="0" err="1" smtClean="0"/>
              <a:t>odkmeta</a:t>
            </a:r>
            <a:r>
              <a:rPr lang="en-US" dirty="0" smtClean="0"/>
              <a:t> </a:t>
            </a:r>
            <a:endParaRPr lang="en-US" dirty="0"/>
          </a:p>
        </p:txBody>
      </p:sp>
      <p:sp>
        <p:nvSpPr>
          <p:cNvPr id="5" name="Content Placeholder 4"/>
          <p:cNvSpPr>
            <a:spLocks noGrp="1"/>
          </p:cNvSpPr>
          <p:nvPr>
            <p:ph idx="1"/>
          </p:nvPr>
        </p:nvSpPr>
        <p:spPr/>
        <p:txBody>
          <a:bodyPr>
            <a:normAutofit/>
          </a:bodyPr>
          <a:lstStyle/>
          <a:p>
            <a:pPr>
              <a:buFont typeface="Arial" pitchFamily="34" charset="0"/>
              <a:buChar char="•"/>
            </a:pPr>
            <a:r>
              <a:rPr lang="en-US" dirty="0" smtClean="0"/>
              <a:t>Survey data </a:t>
            </a:r>
          </a:p>
          <a:p>
            <a:pPr lvl="1">
              <a:buFont typeface="Arial" pitchFamily="34" charset="0"/>
              <a:buChar char="•"/>
            </a:pPr>
            <a:r>
              <a:rPr lang="en-US" dirty="0" smtClean="0"/>
              <a:t>Where’s your “csv” file?</a:t>
            </a:r>
          </a:p>
          <a:p>
            <a:pPr lvl="1">
              <a:buFont typeface="Arial" pitchFamily="34" charset="0"/>
              <a:buChar char="•"/>
            </a:pPr>
            <a:r>
              <a:rPr lang="en-US" dirty="0" smtClean="0"/>
              <a:t>Your “survey” file?</a:t>
            </a:r>
          </a:p>
          <a:p>
            <a:pPr lvl="1">
              <a:buFont typeface="Arial" pitchFamily="34" charset="0"/>
              <a:buChar char="•"/>
            </a:pPr>
            <a:r>
              <a:rPr lang="en-US" dirty="0" smtClean="0"/>
              <a:t>Your “choices” file? </a:t>
            </a:r>
          </a:p>
          <a:p>
            <a:pPr>
              <a:buFont typeface="Arial" pitchFamily="34" charset="0"/>
              <a:buChar char="•"/>
            </a:pPr>
            <a:r>
              <a:rPr lang="en-US" dirty="0" err="1" smtClean="0"/>
              <a:t>Backcheck</a:t>
            </a:r>
            <a:r>
              <a:rPr lang="en-US" dirty="0" smtClean="0"/>
              <a:t> data </a:t>
            </a:r>
            <a:endParaRPr lang="en-US" dirty="0"/>
          </a:p>
          <a:p>
            <a:pPr lvl="1">
              <a:buFont typeface="Arial" pitchFamily="34" charset="0"/>
              <a:buChar char="•"/>
            </a:pPr>
            <a:r>
              <a:rPr lang="en-US" dirty="0"/>
              <a:t>Where’s your “csv” file?</a:t>
            </a:r>
          </a:p>
          <a:p>
            <a:pPr lvl="1">
              <a:buFont typeface="Arial" pitchFamily="34" charset="0"/>
              <a:buChar char="•"/>
            </a:pPr>
            <a:r>
              <a:rPr lang="en-US" dirty="0"/>
              <a:t>Your “survey” file?</a:t>
            </a:r>
          </a:p>
          <a:p>
            <a:pPr lvl="1">
              <a:buFont typeface="Arial" pitchFamily="34" charset="0"/>
              <a:buChar char="•"/>
            </a:pPr>
            <a:r>
              <a:rPr lang="en-US" dirty="0"/>
              <a:t>Your “choices” file? </a:t>
            </a:r>
          </a:p>
        </p:txBody>
      </p:sp>
    </p:spTree>
    <p:extLst>
      <p:ext uri="{BB962C8B-B14F-4D97-AF65-F5344CB8AC3E}">
        <p14:creationId xmlns:p14="http://schemas.microsoft.com/office/powerpoint/2010/main" val="8397763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Discuss: high frequency checks </a:t>
            </a:r>
            <a:endParaRPr lang="en-US" dirty="0"/>
          </a:p>
        </p:txBody>
      </p:sp>
      <p:sp>
        <p:nvSpPr>
          <p:cNvPr id="5" name="Content Placeholder 4"/>
          <p:cNvSpPr>
            <a:spLocks noGrp="1"/>
          </p:cNvSpPr>
          <p:nvPr>
            <p:ph idx="1"/>
          </p:nvPr>
        </p:nvSpPr>
        <p:spPr/>
        <p:txBody>
          <a:bodyPr>
            <a:normAutofit fontScale="92500" lnSpcReduction="20000"/>
          </a:bodyPr>
          <a:lstStyle/>
          <a:p>
            <a:pPr>
              <a:buFont typeface="Arial" pitchFamily="34" charset="0"/>
              <a:buChar char="•"/>
            </a:pPr>
            <a:r>
              <a:rPr lang="en-US" dirty="0" smtClean="0"/>
              <a:t>Skim the high frequency check template, and think through potential application to the survey data </a:t>
            </a:r>
          </a:p>
          <a:p>
            <a:pPr>
              <a:buFont typeface="Arial" pitchFamily="34" charset="0"/>
              <a:buChar char="•"/>
            </a:pPr>
            <a:r>
              <a:rPr lang="en-US" dirty="0" smtClean="0"/>
              <a:t>Potential applications </a:t>
            </a:r>
          </a:p>
          <a:p>
            <a:pPr lvl="1">
              <a:buFont typeface="Arial" pitchFamily="34" charset="0"/>
              <a:buChar char="•"/>
            </a:pPr>
            <a:r>
              <a:rPr lang="en-US" dirty="0" smtClean="0"/>
              <a:t>Enumerator skips on projects </a:t>
            </a:r>
          </a:p>
          <a:p>
            <a:pPr lvl="1">
              <a:buFont typeface="Arial" pitchFamily="34" charset="0"/>
              <a:buChar char="•"/>
            </a:pPr>
            <a:r>
              <a:rPr lang="en-US" dirty="0" smtClean="0"/>
              <a:t>Duplicate IDs </a:t>
            </a:r>
          </a:p>
          <a:p>
            <a:pPr lvl="1">
              <a:buFont typeface="Arial" pitchFamily="34" charset="0"/>
              <a:buChar char="•"/>
            </a:pPr>
            <a:r>
              <a:rPr lang="en-US" dirty="0" smtClean="0"/>
              <a:t>Distribution of responses to, outliers for important variables </a:t>
            </a:r>
          </a:p>
          <a:p>
            <a:pPr lvl="1">
              <a:buFont typeface="Arial" pitchFamily="34" charset="0"/>
              <a:buChar char="•"/>
            </a:pPr>
            <a:r>
              <a:rPr lang="en-US" dirty="0" smtClean="0"/>
              <a:t>Check in on DK/RF </a:t>
            </a:r>
          </a:p>
          <a:p>
            <a:pPr lvl="1">
              <a:buFont typeface="Arial" pitchFamily="34" charset="0"/>
              <a:buChar char="•"/>
            </a:pPr>
            <a:r>
              <a:rPr lang="en-US" dirty="0" smtClean="0"/>
              <a:t>Time spent on survey/questions </a:t>
            </a:r>
          </a:p>
          <a:p>
            <a:pPr lvl="1">
              <a:buFont typeface="Arial" pitchFamily="34" charset="0"/>
              <a:buChar char="•"/>
            </a:pPr>
            <a:r>
              <a:rPr lang="en-US" dirty="0" smtClean="0"/>
              <a:t>Review other/specify responses</a:t>
            </a:r>
          </a:p>
          <a:p>
            <a:pPr lvl="1">
              <a:buFont typeface="Arial" pitchFamily="34" charset="0"/>
              <a:buChar char="•"/>
            </a:pPr>
            <a:r>
              <a:rPr lang="en-US" dirty="0" smtClean="0"/>
              <a:t>Review enumerator comments  </a:t>
            </a:r>
          </a:p>
          <a:p>
            <a:pPr>
              <a:buFont typeface="Arial" pitchFamily="34" charset="0"/>
              <a:buChar char="•"/>
            </a:pPr>
            <a:r>
              <a:rPr lang="en-US" dirty="0" smtClean="0"/>
              <a:t>…and ODK programming exempts us from checking logic, skips, etc. </a:t>
            </a:r>
            <a:endParaRPr lang="en-US" dirty="0"/>
          </a:p>
        </p:txBody>
      </p:sp>
    </p:spTree>
    <p:extLst>
      <p:ext uri="{BB962C8B-B14F-4D97-AF65-F5344CB8AC3E}">
        <p14:creationId xmlns:p14="http://schemas.microsoft.com/office/powerpoint/2010/main" val="26461166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Implement: high frequency checks </a:t>
            </a:r>
            <a:endParaRPr lang="en-US" dirty="0"/>
          </a:p>
        </p:txBody>
      </p:sp>
      <p:sp>
        <p:nvSpPr>
          <p:cNvPr id="5" name="Content Placeholder 4"/>
          <p:cNvSpPr>
            <a:spLocks noGrp="1"/>
          </p:cNvSpPr>
          <p:nvPr>
            <p:ph idx="1"/>
          </p:nvPr>
        </p:nvSpPr>
        <p:spPr/>
        <p:txBody>
          <a:bodyPr>
            <a:normAutofit/>
          </a:bodyPr>
          <a:lstStyle/>
          <a:p>
            <a:pPr>
              <a:buFont typeface="Arial" pitchFamily="34" charset="0"/>
              <a:buChar char="•"/>
            </a:pPr>
            <a:r>
              <a:rPr lang="en-US" dirty="0" smtClean="0"/>
              <a:t>Change directory</a:t>
            </a:r>
          </a:p>
          <a:p>
            <a:pPr>
              <a:buFont typeface="Arial" pitchFamily="34" charset="0"/>
              <a:buChar char="•"/>
            </a:pPr>
            <a:r>
              <a:rPr lang="en-US" dirty="0" smtClean="0"/>
              <a:t>Add file name for survey data </a:t>
            </a:r>
          </a:p>
          <a:p>
            <a:pPr>
              <a:buFont typeface="Arial" pitchFamily="34" charset="0"/>
              <a:buChar char="•"/>
            </a:pPr>
            <a:r>
              <a:rPr lang="en-US" dirty="0" smtClean="0"/>
              <a:t>Add unique ID</a:t>
            </a:r>
          </a:p>
          <a:p>
            <a:pPr>
              <a:buFont typeface="Arial" pitchFamily="34" charset="0"/>
              <a:buChar char="•"/>
            </a:pPr>
            <a:r>
              <a:rPr lang="en-US" dirty="0" smtClean="0"/>
              <a:t>Tab fruit variable</a:t>
            </a:r>
          </a:p>
        </p:txBody>
      </p:sp>
    </p:spTree>
    <p:extLst>
      <p:ext uri="{BB962C8B-B14F-4D97-AF65-F5344CB8AC3E}">
        <p14:creationId xmlns:p14="http://schemas.microsoft.com/office/powerpoint/2010/main" val="15175992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Discuss: </a:t>
            </a:r>
            <a:r>
              <a:rPr lang="en-US" dirty="0" err="1" smtClean="0"/>
              <a:t>backcheck</a:t>
            </a:r>
            <a:r>
              <a:rPr lang="en-US" dirty="0" smtClean="0"/>
              <a:t> comparisons</a:t>
            </a:r>
            <a:endParaRPr lang="en-US" dirty="0"/>
          </a:p>
        </p:txBody>
      </p:sp>
      <p:sp>
        <p:nvSpPr>
          <p:cNvPr id="2" name="Content Placeholder 1"/>
          <p:cNvSpPr>
            <a:spLocks noGrp="1"/>
          </p:cNvSpPr>
          <p:nvPr>
            <p:ph idx="1"/>
          </p:nvPr>
        </p:nvSpPr>
        <p:spPr/>
        <p:txBody>
          <a:bodyPr>
            <a:normAutofit/>
          </a:bodyPr>
          <a:lstStyle/>
          <a:p>
            <a:pPr>
              <a:buFont typeface="Arial" panose="020B0604020202020204" pitchFamily="34" charset="0"/>
              <a:buChar char="•"/>
            </a:pPr>
            <a:r>
              <a:rPr lang="en-US" dirty="0" smtClean="0"/>
              <a:t>Type 1 variables?</a:t>
            </a:r>
          </a:p>
          <a:p>
            <a:pPr lvl="1">
              <a:buFont typeface="Arial" panose="020B0604020202020204" pitchFamily="34" charset="0"/>
              <a:buChar char="•"/>
            </a:pPr>
            <a:r>
              <a:rPr lang="en-US" dirty="0" smtClean="0"/>
              <a:t>Age</a:t>
            </a:r>
          </a:p>
          <a:p>
            <a:pPr lvl="1">
              <a:buFont typeface="Arial" panose="020B0604020202020204" pitchFamily="34" charset="0"/>
              <a:buChar char="•"/>
            </a:pPr>
            <a:r>
              <a:rPr lang="en-US" dirty="0" smtClean="0"/>
              <a:t>Title </a:t>
            </a:r>
            <a:endParaRPr lang="en-US" dirty="0"/>
          </a:p>
          <a:p>
            <a:pPr>
              <a:buFont typeface="Arial" panose="020B0604020202020204" pitchFamily="34" charset="0"/>
              <a:buChar char="•"/>
            </a:pPr>
            <a:r>
              <a:rPr lang="en-US" dirty="0" smtClean="0"/>
              <a:t>Type 2 variables?</a:t>
            </a:r>
          </a:p>
          <a:p>
            <a:pPr lvl="1">
              <a:buFont typeface="Arial" panose="020B0604020202020204" pitchFamily="34" charset="0"/>
              <a:buChar char="•"/>
            </a:pPr>
            <a:r>
              <a:rPr lang="en-US" dirty="0" smtClean="0"/>
              <a:t>Favorite fruit</a:t>
            </a:r>
            <a:endParaRPr lang="en-US" dirty="0"/>
          </a:p>
          <a:p>
            <a:pPr>
              <a:buFont typeface="Arial" panose="020B0604020202020204" pitchFamily="34" charset="0"/>
              <a:buChar char="•"/>
            </a:pPr>
            <a:r>
              <a:rPr lang="en-US" dirty="0" smtClean="0"/>
              <a:t>Type 3 variables?</a:t>
            </a:r>
          </a:p>
          <a:p>
            <a:pPr lvl="1">
              <a:buFont typeface="Arial" panose="020B0604020202020204" pitchFamily="34" charset="0"/>
              <a:buChar char="•"/>
            </a:pPr>
            <a:r>
              <a:rPr lang="en-US" dirty="0" smtClean="0"/>
              <a:t>Favorite vegetable</a:t>
            </a:r>
            <a:endParaRPr lang="en-US" dirty="0"/>
          </a:p>
        </p:txBody>
      </p:sp>
    </p:spTree>
    <p:extLst>
      <p:ext uri="{BB962C8B-B14F-4D97-AF65-F5344CB8AC3E}">
        <p14:creationId xmlns:p14="http://schemas.microsoft.com/office/powerpoint/2010/main" val="3207392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Intro: you from 9-5, with DQA all set up </a:t>
            </a:r>
            <a:endParaRPr lang="en-US" dirty="0"/>
          </a:p>
        </p:txBody>
      </p:sp>
      <p:pic>
        <p:nvPicPr>
          <p:cNvPr id="2" name="compurock.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42827" y="3142827"/>
            <a:ext cx="7152640" cy="5364480"/>
          </a:xfrm>
          <a:prstGeom prst="rect">
            <a:avLst/>
          </a:prstGeom>
        </p:spPr>
      </p:pic>
    </p:spTree>
    <p:extLst>
      <p:ext uri="{BB962C8B-B14F-4D97-AF65-F5344CB8AC3E}">
        <p14:creationId xmlns:p14="http://schemas.microsoft.com/office/powerpoint/2010/main" val="169254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Implement: </a:t>
            </a:r>
            <a:r>
              <a:rPr lang="en-US" dirty="0" err="1" smtClean="0"/>
              <a:t>backcheck</a:t>
            </a:r>
            <a:r>
              <a:rPr lang="en-US" dirty="0" smtClean="0"/>
              <a:t> comparisons</a:t>
            </a:r>
            <a:endParaRPr lang="en-US" dirty="0"/>
          </a:p>
        </p:txBody>
      </p:sp>
      <p:sp>
        <p:nvSpPr>
          <p:cNvPr id="2" name="Content Placeholder 1"/>
          <p:cNvSpPr>
            <a:spLocks noGrp="1"/>
          </p:cNvSpPr>
          <p:nvPr>
            <p:ph idx="1"/>
          </p:nvPr>
        </p:nvSpPr>
        <p:spPr>
          <a:xfrm>
            <a:off x="650875" y="2276475"/>
            <a:ext cx="11703050" cy="7172325"/>
          </a:xfrm>
        </p:spPr>
        <p:txBody>
          <a:bodyPr>
            <a:normAutofit fontScale="70000" lnSpcReduction="20000"/>
          </a:bodyPr>
          <a:lstStyle/>
          <a:p>
            <a:pPr>
              <a:buFont typeface="Arial" pitchFamily="34" charset="0"/>
              <a:buChar char="•"/>
            </a:pPr>
            <a:r>
              <a:rPr lang="en-US" dirty="0" smtClean="0"/>
              <a:t>Change directory </a:t>
            </a:r>
          </a:p>
          <a:p>
            <a:pPr>
              <a:buFont typeface="Arial" pitchFamily="34" charset="0"/>
              <a:buChar char="•"/>
            </a:pPr>
            <a:r>
              <a:rPr lang="en-US" dirty="0" smtClean="0"/>
              <a:t>Add filename for checked survey data</a:t>
            </a:r>
          </a:p>
          <a:p>
            <a:pPr>
              <a:buFont typeface="Arial" pitchFamily="34" charset="0"/>
              <a:buChar char="•"/>
            </a:pPr>
            <a:r>
              <a:rPr lang="en-US" dirty="0" smtClean="0"/>
              <a:t>Add filename for </a:t>
            </a:r>
            <a:r>
              <a:rPr lang="en-US" dirty="0" err="1" smtClean="0"/>
              <a:t>backcheck</a:t>
            </a:r>
            <a:r>
              <a:rPr lang="en-US" dirty="0" smtClean="0"/>
              <a:t> survey data </a:t>
            </a:r>
          </a:p>
          <a:p>
            <a:pPr>
              <a:buFont typeface="Arial" pitchFamily="34" charset="0"/>
              <a:buChar char="•"/>
            </a:pPr>
            <a:r>
              <a:rPr lang="en-US" dirty="0" smtClean="0"/>
              <a:t>Set unique ID </a:t>
            </a:r>
          </a:p>
          <a:p>
            <a:pPr>
              <a:buFont typeface="Arial" pitchFamily="34" charset="0"/>
              <a:buChar char="•"/>
            </a:pPr>
            <a:r>
              <a:rPr lang="en-US" dirty="0" smtClean="0"/>
              <a:t>Add T1 variables </a:t>
            </a:r>
          </a:p>
          <a:p>
            <a:pPr lvl="1">
              <a:buFont typeface="Arial" pitchFamily="34" charset="0"/>
              <a:buChar char="•"/>
            </a:pPr>
            <a:r>
              <a:rPr lang="en-US" dirty="0" smtClean="0"/>
              <a:t>Age</a:t>
            </a:r>
          </a:p>
          <a:p>
            <a:pPr lvl="1">
              <a:buFont typeface="Arial" pitchFamily="34" charset="0"/>
              <a:buChar char="•"/>
            </a:pPr>
            <a:r>
              <a:rPr lang="en-US" dirty="0" smtClean="0"/>
              <a:t>Title </a:t>
            </a:r>
          </a:p>
          <a:p>
            <a:pPr>
              <a:buFont typeface="Arial" pitchFamily="34" charset="0"/>
              <a:buChar char="•"/>
            </a:pPr>
            <a:r>
              <a:rPr lang="en-US" dirty="0" smtClean="0"/>
              <a:t>Add T2 variables </a:t>
            </a:r>
          </a:p>
          <a:p>
            <a:pPr lvl="1">
              <a:buFont typeface="Arial" pitchFamily="34" charset="0"/>
              <a:buChar char="•"/>
            </a:pPr>
            <a:r>
              <a:rPr lang="en-US" dirty="0" smtClean="0"/>
              <a:t>Favorite fruit</a:t>
            </a:r>
          </a:p>
          <a:p>
            <a:pPr>
              <a:buFont typeface="Arial" pitchFamily="34" charset="0"/>
              <a:buChar char="•"/>
            </a:pPr>
            <a:r>
              <a:rPr lang="en-US" dirty="0" smtClean="0"/>
              <a:t>Add T3 variables</a:t>
            </a:r>
          </a:p>
          <a:p>
            <a:pPr lvl="1">
              <a:buFont typeface="Arial" pitchFamily="34" charset="0"/>
              <a:buChar char="•"/>
            </a:pPr>
            <a:r>
              <a:rPr lang="en-US" dirty="0" smtClean="0"/>
              <a:t>Favorite vegetable </a:t>
            </a:r>
          </a:p>
          <a:p>
            <a:pPr>
              <a:buFont typeface="Arial" pitchFamily="34" charset="0"/>
              <a:buChar char="•"/>
            </a:pPr>
            <a:r>
              <a:rPr lang="en-US" dirty="0" smtClean="0"/>
              <a:t>Note additional output </a:t>
            </a:r>
          </a:p>
          <a:p>
            <a:pPr lvl="1">
              <a:buFont typeface="Arial" pitchFamily="34" charset="0"/>
              <a:buChar char="•"/>
            </a:pPr>
            <a:r>
              <a:rPr lang="en-US" dirty="0" smtClean="0"/>
              <a:t>Enumerator error rates above 10% </a:t>
            </a:r>
          </a:p>
          <a:p>
            <a:pPr lvl="1">
              <a:buFont typeface="Arial" pitchFamily="34" charset="0"/>
              <a:buChar char="•"/>
            </a:pPr>
            <a:r>
              <a:rPr lang="en-US" dirty="0" smtClean="0"/>
              <a:t>Variables with high error rates for enumerators with high error rates </a:t>
            </a:r>
          </a:p>
          <a:p>
            <a:pPr lvl="1">
              <a:buFont typeface="Arial" pitchFamily="34" charset="0"/>
              <a:buChar char="•"/>
            </a:pPr>
            <a:r>
              <a:rPr lang="en-US" dirty="0" smtClean="0"/>
              <a:t>Back checks with error rates above 30% </a:t>
            </a:r>
          </a:p>
          <a:p>
            <a:pPr lvl="1">
              <a:buFont typeface="Arial" pitchFamily="34" charset="0"/>
              <a:buChar char="•"/>
            </a:pPr>
            <a:r>
              <a:rPr lang="en-US" dirty="0" smtClean="0"/>
              <a:t>Etc. </a:t>
            </a:r>
          </a:p>
        </p:txBody>
      </p:sp>
    </p:spTree>
    <p:extLst>
      <p:ext uri="{BB962C8B-B14F-4D97-AF65-F5344CB8AC3E}">
        <p14:creationId xmlns:p14="http://schemas.microsoft.com/office/powerpoint/2010/main" val="396150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Congratulations!</a:t>
            </a:r>
            <a:endParaRPr lang="en-US" dirty="0"/>
          </a:p>
        </p:txBody>
      </p:sp>
      <p:sp>
        <p:nvSpPr>
          <p:cNvPr id="3" name="Content Placeholder 2"/>
          <p:cNvSpPr>
            <a:spLocks noGrp="1"/>
          </p:cNvSpPr>
          <p:nvPr>
            <p:ph sz="quarter" idx="1"/>
          </p:nvPr>
        </p:nvSpPr>
        <p:spPr/>
        <p:txBody>
          <a:bodyPr/>
          <a:lstStyle/>
          <a:p>
            <a:pPr marL="0" indent="0" algn="ctr">
              <a:buNone/>
            </a:pPr>
            <a:r>
              <a:rPr lang="en-US" dirty="0" smtClean="0"/>
              <a:t>You’re on your way to a </a:t>
            </a:r>
          </a:p>
          <a:p>
            <a:pPr marL="0" indent="0" algn="ctr">
              <a:buNone/>
            </a:pPr>
            <a:r>
              <a:rPr lang="en-US" dirty="0"/>
              <a:t>h</a:t>
            </a:r>
            <a:r>
              <a:rPr lang="en-US" dirty="0" smtClean="0"/>
              <a:t>igh quality dataset! </a:t>
            </a:r>
            <a:endParaRPr lang="en-US" dirty="0"/>
          </a:p>
        </p:txBody>
      </p:sp>
      <p:pic>
        <p:nvPicPr>
          <p:cNvPr id="4" name="kudos.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60054" y="4443307"/>
            <a:ext cx="4334933" cy="4334933"/>
          </a:xfrm>
          <a:prstGeom prst="rect">
            <a:avLst/>
          </a:prstGeom>
        </p:spPr>
      </p:pic>
    </p:spTree>
    <p:extLst>
      <p:ext uri="{BB962C8B-B14F-4D97-AF65-F5344CB8AC3E}">
        <p14:creationId xmlns:p14="http://schemas.microsoft.com/office/powerpoint/2010/main" val="20858601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Discuss</a:t>
            </a:r>
            <a:r>
              <a:rPr lang="en-US" b="0" dirty="0" smtClean="0"/>
              <a:t>: what’s missing from lab exercise</a:t>
            </a:r>
            <a:endParaRPr lang="en-US" b="0" dirty="0"/>
          </a:p>
        </p:txBody>
      </p:sp>
      <p:sp>
        <p:nvSpPr>
          <p:cNvPr id="2" name="Content Placeholder 1"/>
          <p:cNvSpPr>
            <a:spLocks noGrp="1"/>
          </p:cNvSpPr>
          <p:nvPr>
            <p:ph idx="1"/>
          </p:nvPr>
        </p:nvSpPr>
        <p:spPr/>
        <p:txBody>
          <a:bodyPr>
            <a:normAutofit/>
          </a:bodyPr>
          <a:lstStyle/>
          <a:p>
            <a:pPr>
              <a:buFont typeface="Arial" pitchFamily="34" charset="0"/>
              <a:buChar char="•"/>
            </a:pPr>
            <a:r>
              <a:rPr lang="en-US" dirty="0" smtClean="0"/>
              <a:t>Master do-file with relative references</a:t>
            </a:r>
          </a:p>
          <a:p>
            <a:pPr>
              <a:buFont typeface="Arial" pitchFamily="34" charset="0"/>
              <a:buChar char="•"/>
            </a:pPr>
            <a:r>
              <a:rPr lang="en-US" dirty="0" smtClean="0"/>
              <a:t>Editing/scrutinizing (if applicable)  </a:t>
            </a:r>
          </a:p>
          <a:p>
            <a:pPr>
              <a:buFont typeface="Arial" pitchFamily="34" charset="0"/>
              <a:buChar char="•"/>
            </a:pPr>
            <a:r>
              <a:rPr lang="en-US" dirty="0" smtClean="0"/>
              <a:t>Merging with other datasets </a:t>
            </a:r>
          </a:p>
          <a:p>
            <a:pPr>
              <a:buFont typeface="Arial" pitchFamily="34" charset="0"/>
              <a:buChar char="•"/>
            </a:pPr>
            <a:r>
              <a:rPr lang="en-US" dirty="0" smtClean="0"/>
              <a:t>Data cleaning</a:t>
            </a:r>
          </a:p>
          <a:p>
            <a:pPr>
              <a:buFont typeface="Arial" pitchFamily="34" charset="0"/>
              <a:buChar char="•"/>
            </a:pPr>
            <a:r>
              <a:rPr lang="en-US" dirty="0" smtClean="0"/>
              <a:t>Corrections </a:t>
            </a:r>
          </a:p>
          <a:p>
            <a:pPr>
              <a:buFont typeface="Arial" pitchFamily="34" charset="0"/>
              <a:buChar char="•"/>
            </a:pPr>
            <a:r>
              <a:rPr lang="en-US" dirty="0" err="1" smtClean="0"/>
              <a:t>Deidentification</a:t>
            </a:r>
            <a:r>
              <a:rPr lang="en-US" dirty="0" smtClean="0"/>
              <a:t> </a:t>
            </a:r>
          </a:p>
          <a:p>
            <a:pPr>
              <a:buFont typeface="Arial" pitchFamily="34" charset="0"/>
              <a:buChar char="•"/>
            </a:pPr>
            <a:r>
              <a:rPr lang="en-US" dirty="0" smtClean="0"/>
              <a:t>Major analysis </a:t>
            </a:r>
          </a:p>
        </p:txBody>
      </p:sp>
    </p:spTree>
    <p:extLst>
      <p:ext uri="{BB962C8B-B14F-4D97-AF65-F5344CB8AC3E}">
        <p14:creationId xmlns:p14="http://schemas.microsoft.com/office/powerpoint/2010/main" val="1142666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871321" y="2275840"/>
            <a:ext cx="11595947" cy="7249160"/>
          </a:xfrm>
        </p:spPr>
        <p:txBody>
          <a:bodyPr>
            <a:normAutofit fontScale="92500" lnSpcReduction="20000"/>
          </a:bodyPr>
          <a:lstStyle/>
          <a:p>
            <a:pPr>
              <a:buFont typeface="Arial" panose="020B0604020202020204" pitchFamily="34" charset="0"/>
              <a:buChar char="•"/>
            </a:pPr>
            <a:r>
              <a:rPr lang="en-US" dirty="0" smtClean="0"/>
              <a:t>It may seem like the timeline here is: </a:t>
            </a:r>
          </a:p>
          <a:p>
            <a:pPr lvl="1">
              <a:buFont typeface="Arial" panose="020B0604020202020204" pitchFamily="34" charset="0"/>
              <a:buChar char="•"/>
            </a:pPr>
            <a:r>
              <a:rPr lang="en-US" dirty="0" smtClean="0"/>
              <a:t>Program you form, start collecting survey data </a:t>
            </a:r>
          </a:p>
          <a:p>
            <a:pPr lvl="1">
              <a:buFont typeface="Arial" panose="020B0604020202020204" pitchFamily="34" charset="0"/>
              <a:buChar char="•"/>
            </a:pPr>
            <a:r>
              <a:rPr lang="en-US" dirty="0" smtClean="0"/>
              <a:t>Design your </a:t>
            </a:r>
            <a:r>
              <a:rPr lang="en-US" dirty="0" err="1" smtClean="0"/>
              <a:t>backcheck</a:t>
            </a:r>
            <a:r>
              <a:rPr lang="en-US" dirty="0" smtClean="0"/>
              <a:t> form, start collecting </a:t>
            </a:r>
            <a:r>
              <a:rPr lang="en-US" dirty="0" err="1" smtClean="0"/>
              <a:t>backcheck</a:t>
            </a:r>
            <a:r>
              <a:rPr lang="en-US" dirty="0" smtClean="0"/>
              <a:t> data </a:t>
            </a:r>
          </a:p>
          <a:p>
            <a:pPr lvl="1">
              <a:buFont typeface="Arial" panose="020B0604020202020204" pitchFamily="34" charset="0"/>
              <a:buChar char="•"/>
            </a:pPr>
            <a:r>
              <a:rPr lang="en-US" dirty="0" smtClean="0"/>
              <a:t>Set up your import templates </a:t>
            </a:r>
          </a:p>
          <a:p>
            <a:pPr lvl="1">
              <a:buFont typeface="Arial" panose="020B0604020202020204" pitchFamily="34" charset="0"/>
              <a:buChar char="•"/>
            </a:pPr>
            <a:r>
              <a:rPr lang="en-US" dirty="0" smtClean="0"/>
              <a:t>Set up your </a:t>
            </a:r>
            <a:r>
              <a:rPr lang="en-US" dirty="0" err="1" smtClean="0"/>
              <a:t>bcstats</a:t>
            </a:r>
            <a:r>
              <a:rPr lang="en-US" dirty="0" smtClean="0"/>
              <a:t> template </a:t>
            </a:r>
          </a:p>
          <a:p>
            <a:pPr lvl="1">
              <a:buFont typeface="Arial" panose="020B0604020202020204" pitchFamily="34" charset="0"/>
              <a:buChar char="•"/>
            </a:pPr>
            <a:r>
              <a:rPr lang="en-US" dirty="0" smtClean="0"/>
              <a:t>Set up your high frequency check template </a:t>
            </a:r>
          </a:p>
          <a:p>
            <a:pPr>
              <a:buFont typeface="Arial" panose="020B0604020202020204" pitchFamily="34" charset="0"/>
              <a:buChar char="•"/>
            </a:pPr>
            <a:r>
              <a:rPr lang="en-US" dirty="0" smtClean="0"/>
              <a:t>BUT THAT IS WRONG! </a:t>
            </a:r>
          </a:p>
          <a:p>
            <a:pPr>
              <a:buFont typeface="Arial" panose="020B0604020202020204" pitchFamily="34" charset="0"/>
              <a:buChar char="•"/>
            </a:pPr>
            <a:r>
              <a:rPr lang="en-US" dirty="0" smtClean="0">
                <a:solidFill>
                  <a:srgbClr val="FF0000"/>
                </a:solidFill>
              </a:rPr>
              <a:t>Your ENTIRE data flow should be set up BEFORE YOU LAUNCH! </a:t>
            </a:r>
            <a:r>
              <a:rPr lang="en-US" dirty="0" smtClean="0"/>
              <a:t>Including: </a:t>
            </a:r>
          </a:p>
          <a:p>
            <a:pPr lvl="1">
              <a:buFont typeface="Arial" panose="020B0604020202020204" pitchFamily="34" charset="0"/>
              <a:buChar char="•"/>
            </a:pPr>
            <a:r>
              <a:rPr lang="en-US" dirty="0" smtClean="0"/>
              <a:t>data security</a:t>
            </a:r>
          </a:p>
          <a:p>
            <a:pPr lvl="1">
              <a:buFont typeface="Arial" panose="020B0604020202020204" pitchFamily="34" charset="0"/>
              <a:buChar char="•"/>
            </a:pPr>
            <a:r>
              <a:rPr lang="en-US" dirty="0" smtClean="0"/>
              <a:t>raw data imports</a:t>
            </a:r>
          </a:p>
          <a:p>
            <a:pPr lvl="1">
              <a:buFont typeface="Arial" panose="020B0604020202020204" pitchFamily="34" charset="0"/>
              <a:buChar char="•"/>
            </a:pPr>
            <a:r>
              <a:rPr lang="en-US" dirty="0" err="1"/>
              <a:t>b</a:t>
            </a:r>
            <a:r>
              <a:rPr lang="en-US" dirty="0" err="1" smtClean="0"/>
              <a:t>ackchecks</a:t>
            </a:r>
            <a:r>
              <a:rPr lang="en-US" dirty="0" smtClean="0"/>
              <a:t> and </a:t>
            </a:r>
            <a:r>
              <a:rPr lang="en-US" dirty="0" err="1" smtClean="0"/>
              <a:t>bcstats</a:t>
            </a:r>
            <a:endParaRPr lang="en-US" dirty="0"/>
          </a:p>
          <a:p>
            <a:pPr lvl="1">
              <a:buFont typeface="Arial" panose="020B0604020202020204" pitchFamily="34" charset="0"/>
              <a:buChar char="•"/>
            </a:pPr>
            <a:r>
              <a:rPr lang="en-US" dirty="0" smtClean="0"/>
              <a:t>high frequency checks</a:t>
            </a:r>
          </a:p>
        </p:txBody>
      </p:sp>
      <p:sp>
        <p:nvSpPr>
          <p:cNvPr id="3" name="Title 2"/>
          <p:cNvSpPr>
            <a:spLocks noGrp="1"/>
          </p:cNvSpPr>
          <p:nvPr>
            <p:ph type="title"/>
          </p:nvPr>
        </p:nvSpPr>
        <p:spPr/>
        <p:txBody>
          <a:bodyPr/>
          <a:lstStyle/>
          <a:p>
            <a:r>
              <a:rPr lang="en-US" dirty="0" smtClean="0"/>
              <a:t>Today’s most important takeaway </a:t>
            </a:r>
            <a:endParaRPr lang="en-US" dirty="0"/>
          </a:p>
        </p:txBody>
      </p:sp>
    </p:spTree>
    <p:extLst>
      <p:ext uri="{BB962C8B-B14F-4D97-AF65-F5344CB8AC3E}">
        <p14:creationId xmlns:p14="http://schemas.microsoft.com/office/powerpoint/2010/main" val="148605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Text Placeholder 2"/>
          <p:cNvSpPr>
            <a:spLocks noGrp="1"/>
          </p:cNvSpPr>
          <p:nvPr>
            <p:ph type="body" sz="quarter" idx="10"/>
          </p:nvPr>
        </p:nvSpPr>
        <p:spPr/>
        <p:txBody>
          <a:bodyPr/>
          <a:lstStyle/>
          <a:p>
            <a:pPr marL="0" indent="0">
              <a:spcBef>
                <a:spcPts val="0"/>
              </a:spcBef>
              <a:buNone/>
            </a:pPr>
            <a:r>
              <a:rPr lang="en-US" sz="2800" i="1" dirty="0" smtClean="0">
                <a:solidFill>
                  <a:srgbClr val="006EB9"/>
                </a:solidFill>
              </a:rPr>
              <a:t>Lindsey Shaughnessy </a:t>
            </a:r>
          </a:p>
          <a:p>
            <a:pPr marL="0" indent="0">
              <a:spcBef>
                <a:spcPts val="0"/>
              </a:spcBef>
              <a:buNone/>
            </a:pPr>
            <a:r>
              <a:rPr lang="en-US" sz="2800" i="1" dirty="0" smtClean="0">
                <a:solidFill>
                  <a:srgbClr val="006EB9"/>
                </a:solidFill>
              </a:rPr>
              <a:t>Data Coordinator, Research Methods and Knowledge Management, IPA </a:t>
            </a:r>
          </a:p>
          <a:p>
            <a:pPr marL="0" indent="0">
              <a:spcBef>
                <a:spcPts val="0"/>
              </a:spcBef>
              <a:buNone/>
            </a:pPr>
            <a:r>
              <a:rPr lang="en-US" sz="2800" i="1" dirty="0" smtClean="0">
                <a:solidFill>
                  <a:srgbClr val="006EB9"/>
                </a:solidFill>
                <a:hlinkClick r:id="rId2"/>
              </a:rPr>
              <a:t>researchsupport@poverty-action.org</a:t>
            </a:r>
            <a:r>
              <a:rPr lang="en-US" sz="2800" i="1" dirty="0" smtClean="0">
                <a:solidFill>
                  <a:srgbClr val="006EB9"/>
                </a:solidFill>
              </a:rPr>
              <a:t> </a:t>
            </a:r>
            <a:endParaRPr lang="en-US" sz="2800" i="1" dirty="0">
              <a:solidFill>
                <a:srgbClr val="006EB9"/>
              </a:solidFill>
            </a:endParaRPr>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13497935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Intro: you and your colleagues at 5, with DQA all set up </a:t>
            </a:r>
            <a:endParaRPr lang="en-US" dirty="0"/>
          </a:p>
        </p:txBody>
      </p:sp>
      <p:pic>
        <p:nvPicPr>
          <p:cNvPr id="6" name="feelingood.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3694544" y="6082011"/>
            <a:ext cx="4636656" cy="3519189"/>
          </a:xfrm>
          <a:prstGeom prst="rect">
            <a:avLst/>
          </a:prstGeom>
        </p:spPr>
      </p:pic>
      <p:pic>
        <p:nvPicPr>
          <p:cNvPr id="7" name="yessss.gif">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6894945" y="2336800"/>
            <a:ext cx="4636655" cy="3454400"/>
          </a:xfrm>
          <a:prstGeom prst="rect">
            <a:avLst/>
          </a:prstGeom>
        </p:spPr>
      </p:pic>
      <p:pic>
        <p:nvPicPr>
          <p:cNvPr id="8" name="hehe.gif">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1192107" y="2321262"/>
            <a:ext cx="5299702" cy="2989032"/>
          </a:xfrm>
          <a:prstGeom prst="rect">
            <a:avLst/>
          </a:prstGeom>
        </p:spPr>
      </p:pic>
    </p:spTree>
    <p:extLst>
      <p:ext uri="{BB962C8B-B14F-4D97-AF65-F5344CB8AC3E}">
        <p14:creationId xmlns:p14="http://schemas.microsoft.com/office/powerpoint/2010/main" val="2964622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 fill="hold"/>
                                        <p:tgtEl>
                                          <p:spTgt spid="6"/>
                                        </p:tgtEl>
                                      </p:cBhvr>
                                    </p:cmd>
                                  </p:childTnLst>
                                </p:cTn>
                              </p:par>
                            </p:childTnLst>
                          </p:cTn>
                        </p:par>
                        <p:par>
                          <p:cTn id="7" fill="hold">
                            <p:stCondLst>
                              <p:cond delay="900"/>
                            </p:stCondLst>
                            <p:childTnLst>
                              <p:par>
                                <p:cTn id="8" presetID="1" presetClass="mediacall" presetSubtype="0" fill="hold" nodeType="afterEffect">
                                  <p:stCondLst>
                                    <p:cond delay="0"/>
                                  </p:stCondLst>
                                  <p:childTnLst>
                                    <p:cmd type="call" cmd="playFrom(0.0)">
                                      <p:cBhvr>
                                        <p:cTn id="9" dur="2750" fill="hold"/>
                                        <p:tgtEl>
                                          <p:spTgt spid="7"/>
                                        </p:tgtEl>
                                      </p:cBhvr>
                                    </p:cmd>
                                  </p:childTnLst>
                                </p:cTn>
                              </p:par>
                            </p:childTnLst>
                          </p:cTn>
                        </p:par>
                        <p:par>
                          <p:cTn id="10" fill="hold">
                            <p:stCondLst>
                              <p:cond delay="3650"/>
                            </p:stCondLst>
                            <p:childTnLst>
                              <p:par>
                                <p:cTn id="11" presetID="1" presetClass="mediacall" presetSubtype="0" fill="hold" nodeType="afterEffect">
                                  <p:stCondLst>
                                    <p:cond delay="0"/>
                                  </p:stCondLst>
                                  <p:childTnLst>
                                    <p:cmd type="call" cmd="playFrom(0.0)">
                                      <p:cBhvr>
                                        <p:cTn id="12" dur="14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repeatCount="indefinite" fill="hold" display="0">
                  <p:stCondLst>
                    <p:cond delay="indefinite"/>
                  </p:stCondLst>
                </p:cTn>
                <p:tgtEl>
                  <p:spTgt spid="6"/>
                </p:tgtEl>
              </p:cMediaNode>
            </p:video>
            <p:seq concurrent="1" nextAc="seek">
              <p:cTn id="14" restart="whenNotActive" fill="hold" evtFilter="cancelBubble" nodeType="interactiveSeq">
                <p:stCondLst>
                  <p:cond evt="onClick" delay="0">
                    <p:tgtEl>
                      <p:spTgt spid="6"/>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6"/>
                                        </p:tgtEl>
                                      </p:cBhvr>
                                    </p:cmd>
                                  </p:childTnLst>
                                </p:cTn>
                              </p:par>
                            </p:childTnLst>
                          </p:cTn>
                        </p:par>
                      </p:childTnLst>
                    </p:cTn>
                  </p:par>
                </p:childTnLst>
              </p:cTn>
              <p:nextCondLst>
                <p:cond evt="onClick" delay="0">
                  <p:tgtEl>
                    <p:spTgt spid="6"/>
                  </p:tgtEl>
                </p:cond>
              </p:nextCondLst>
            </p:seq>
            <p:video>
              <p:cMediaNode vol="80000">
                <p:cTn id="19" repeatCount="indefinite" fill="hold" display="0">
                  <p:stCondLst>
                    <p:cond delay="indefinite"/>
                  </p:stCondLst>
                </p:cTn>
                <p:tgtEl>
                  <p:spTgt spid="7"/>
                </p:tgtEl>
              </p:cMediaNode>
            </p:video>
            <p:seq concurrent="1" nextAc="seek">
              <p:cTn id="20" restart="whenNotActive" fill="hold" evtFilter="cancelBubble" nodeType="interactiveSeq">
                <p:stCondLst>
                  <p:cond evt="onClick" delay="0">
                    <p:tgtEl>
                      <p:spTgt spid="7"/>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7"/>
                                        </p:tgtEl>
                                      </p:cBhvr>
                                    </p:cmd>
                                  </p:childTnLst>
                                </p:cTn>
                              </p:par>
                            </p:childTnLst>
                          </p:cTn>
                        </p:par>
                      </p:childTnLst>
                    </p:cTn>
                  </p:par>
                </p:childTnLst>
              </p:cTn>
              <p:nextCondLst>
                <p:cond evt="onClick" delay="0">
                  <p:tgtEl>
                    <p:spTgt spid="7"/>
                  </p:tgtEl>
                </p:cond>
              </p:nextCondLst>
            </p:seq>
            <p:video>
              <p:cMediaNode vol="80000">
                <p:cTn id="25" repeatCount="indefinite" fill="hold" display="0">
                  <p:stCondLst>
                    <p:cond delay="indefinite"/>
                  </p:stCondLst>
                </p:cTn>
                <p:tgtEl>
                  <p:spTgt spid="8"/>
                </p:tgtEl>
              </p:cMediaNode>
            </p:video>
            <p:seq concurrent="1" nextAc="seek">
              <p:cTn id="26" restart="whenNotActive" fill="hold" evtFilter="cancelBubble" nodeType="interactiveSeq">
                <p:stCondLst>
                  <p:cond evt="onClick" delay="0">
                    <p:tgtEl>
                      <p:spTgt spid="8"/>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Intro: your project, without DQA </a:t>
            </a:r>
            <a:endParaRPr lang="en-US" dirty="0"/>
          </a:p>
        </p:txBody>
      </p:sp>
      <p:pic>
        <p:nvPicPr>
          <p:cNvPr id="2" name="disaster.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58613" y="2817707"/>
            <a:ext cx="10160000" cy="4226560"/>
          </a:xfrm>
          <a:prstGeom prst="rect">
            <a:avLst/>
          </a:prstGeom>
        </p:spPr>
      </p:pic>
      <p:pic>
        <p:nvPicPr>
          <p:cNvPr id="5" name="sobbing.gif">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838614" y="5852161"/>
            <a:ext cx="6732693" cy="3373120"/>
          </a:xfrm>
          <a:prstGeom prst="rect">
            <a:avLst/>
          </a:prstGeom>
        </p:spPr>
      </p:pic>
    </p:spTree>
    <p:extLst>
      <p:ext uri="{BB962C8B-B14F-4D97-AF65-F5344CB8AC3E}">
        <p14:creationId xmlns:p14="http://schemas.microsoft.com/office/powerpoint/2010/main" val="36193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0" fill="hold"/>
                                        <p:tgtEl>
                                          <p:spTgt spid="2"/>
                                        </p:tgtEl>
                                      </p:cBhvr>
                                    </p:cmd>
                                  </p:childTnLst>
                                </p:cTn>
                              </p:par>
                            </p:childTnLst>
                          </p:cTn>
                        </p:par>
                        <p:par>
                          <p:cTn id="7" fill="hold">
                            <p:stCondLst>
                              <p:cond delay="1500"/>
                            </p:stCondLst>
                            <p:childTnLst>
                              <p:par>
                                <p:cTn id="8" presetID="1" presetClass="mediacall" presetSubtype="0" fill="hold" nodeType="afterEffect">
                                  <p:stCondLst>
                                    <p:cond delay="0"/>
                                  </p:stCondLst>
                                  <p:childTnLst>
                                    <p:cmd type="call" cmd="playFrom(0.0)">
                                      <p:cBhvr>
                                        <p:cTn id="9" dur="8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repeatCount="indefinite" fill="hold" display="0">
                  <p:stCondLst>
                    <p:cond delay="indefinite"/>
                  </p:stCondLst>
                </p:cTn>
                <p:tgtEl>
                  <p:spTgt spid="2"/>
                </p:tgtEl>
              </p:cMediaNode>
            </p:video>
            <p:seq concurrent="1" nextAc="seek">
              <p:cTn id="11" restart="whenNotActive" fill="hold" evtFilter="cancelBubble" nodeType="interactiveSeq">
                <p:stCondLst>
                  <p:cond evt="onClick" delay="0">
                    <p:tgtEl>
                      <p:spTgt spid="2"/>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2"/>
                                        </p:tgtEl>
                                      </p:cBhvr>
                                    </p:cmd>
                                  </p:childTnLst>
                                </p:cTn>
                              </p:par>
                            </p:childTnLst>
                          </p:cTn>
                        </p:par>
                      </p:childTnLst>
                    </p:cTn>
                  </p:par>
                </p:childTnLst>
              </p:cTn>
              <p:nextCondLst>
                <p:cond evt="onClick" delay="0">
                  <p:tgtEl>
                    <p:spTgt spid="2"/>
                  </p:tgtEl>
                </p:cond>
              </p:nextCondLst>
            </p:seq>
            <p:video>
              <p:cMediaNode vol="80000">
                <p:cTn id="16" repeatCount="indefinite"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871321" y="2275840"/>
            <a:ext cx="11595947" cy="6868160"/>
          </a:xfrm>
        </p:spPr>
        <p:txBody>
          <a:bodyPr>
            <a:normAutofit/>
          </a:bodyPr>
          <a:lstStyle/>
          <a:p>
            <a:pPr marL="742950" indent="-742950">
              <a:buFont typeface="+mj-lt"/>
              <a:buAutoNum type="arabicPeriod"/>
            </a:pPr>
            <a:r>
              <a:rPr lang="en-US" b="1" dirty="0" smtClean="0"/>
              <a:t>Overview of protocols for data quality  </a:t>
            </a:r>
          </a:p>
          <a:p>
            <a:pPr marL="742950" indent="-742950">
              <a:buFont typeface="+mj-lt"/>
              <a:buAutoNum type="arabicPeriod"/>
            </a:pPr>
            <a:r>
              <a:rPr lang="en-US" dirty="0" smtClean="0"/>
              <a:t>Understanding and applying key Stata tools </a:t>
            </a:r>
          </a:p>
          <a:p>
            <a:pPr marL="1200150" lvl="1" indent="-742950">
              <a:buFont typeface="+mj-lt"/>
              <a:buAutoNum type="arabicPeriod"/>
            </a:pPr>
            <a:r>
              <a:rPr lang="en-US" dirty="0" smtClean="0"/>
              <a:t>Import</a:t>
            </a:r>
            <a:r>
              <a:rPr lang="en-US" dirty="0"/>
              <a:t>: </a:t>
            </a:r>
            <a:r>
              <a:rPr lang="en-US" dirty="0" smtClean="0"/>
              <a:t>-</a:t>
            </a:r>
            <a:r>
              <a:rPr lang="en-US" dirty="0" err="1"/>
              <a:t>odkmeta</a:t>
            </a:r>
            <a:r>
              <a:rPr lang="en-US" dirty="0"/>
              <a:t>- </a:t>
            </a:r>
          </a:p>
          <a:p>
            <a:pPr marL="1200150" lvl="1" indent="-742950">
              <a:buFont typeface="+mj-lt"/>
              <a:buAutoNum type="arabicPeriod"/>
            </a:pPr>
            <a:r>
              <a:rPr lang="en-US" dirty="0"/>
              <a:t>Quality check: -</a:t>
            </a:r>
            <a:r>
              <a:rPr lang="en-US" dirty="0" err="1"/>
              <a:t>bcstats</a:t>
            </a:r>
            <a:r>
              <a:rPr lang="en-US" dirty="0"/>
              <a:t>- and </a:t>
            </a:r>
            <a:r>
              <a:rPr lang="en-US" dirty="0" err="1"/>
              <a:t>backcheck</a:t>
            </a:r>
            <a:r>
              <a:rPr lang="en-US" dirty="0"/>
              <a:t> template</a:t>
            </a:r>
          </a:p>
          <a:p>
            <a:pPr marL="1200150" lvl="1" indent="-742950">
              <a:buFont typeface="+mj-lt"/>
              <a:buAutoNum type="arabicPeriod"/>
            </a:pPr>
            <a:r>
              <a:rPr lang="en-US" dirty="0"/>
              <a:t>Quality check: high frequency check </a:t>
            </a:r>
            <a:r>
              <a:rPr lang="en-US" dirty="0" smtClean="0"/>
              <a:t>template</a:t>
            </a:r>
          </a:p>
          <a:p>
            <a:pPr marL="800100" indent="-742950">
              <a:buFont typeface="+mj-lt"/>
              <a:buAutoNum type="arabicPeriod"/>
            </a:pPr>
            <a:r>
              <a:rPr lang="en-US" dirty="0" smtClean="0"/>
              <a:t>Lab exercise: import, </a:t>
            </a:r>
            <a:r>
              <a:rPr lang="en-US" dirty="0" err="1" smtClean="0"/>
              <a:t>bcstats</a:t>
            </a:r>
            <a:r>
              <a:rPr lang="en-US" dirty="0" smtClean="0"/>
              <a:t>, high frequency checks </a:t>
            </a:r>
            <a:endParaRPr lang="en-US" dirty="0"/>
          </a:p>
        </p:txBody>
      </p:sp>
      <p:sp>
        <p:nvSpPr>
          <p:cNvPr id="2" name="Title 1"/>
          <p:cNvSpPr>
            <a:spLocks noGrp="1"/>
          </p:cNvSpPr>
          <p:nvPr>
            <p:ph type="title"/>
          </p:nvPr>
        </p:nvSpPr>
        <p:spPr/>
        <p:txBody>
          <a:bodyPr/>
          <a:lstStyle/>
          <a:p>
            <a:r>
              <a:rPr lang="en-US" dirty="0" smtClean="0"/>
              <a:t>Presentation Outline</a:t>
            </a:r>
            <a:endParaRPr lang="en-US" dirty="0"/>
          </a:p>
        </p:txBody>
      </p:sp>
    </p:spTree>
    <p:extLst>
      <p:ext uri="{BB962C8B-B14F-4D97-AF65-F5344CB8AC3E}">
        <p14:creationId xmlns:p14="http://schemas.microsoft.com/office/powerpoint/2010/main" val="33952204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Overview of data quality protocols</a:t>
            </a:r>
            <a:endParaRPr lang="en-US" dirty="0"/>
          </a:p>
        </p:txBody>
      </p:sp>
      <p:graphicFrame>
        <p:nvGraphicFramePr>
          <p:cNvPr id="4" name="Diagram 3"/>
          <p:cNvGraphicFramePr/>
          <p:nvPr>
            <p:extLst>
              <p:ext uri="{D42A27DB-BD31-4B8C-83A1-F6EECF244321}">
                <p14:modId xmlns:p14="http://schemas.microsoft.com/office/powerpoint/2010/main" val="3292099285"/>
              </p:ext>
            </p:extLst>
          </p:nvPr>
        </p:nvGraphicFramePr>
        <p:xfrm>
          <a:off x="2091267" y="3314700"/>
          <a:ext cx="9211733" cy="70081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urved Up Ribbon 1"/>
          <p:cNvSpPr/>
          <p:nvPr/>
        </p:nvSpPr>
        <p:spPr>
          <a:xfrm>
            <a:off x="863600" y="2209800"/>
            <a:ext cx="11658600" cy="1905000"/>
          </a:xfrm>
          <a:prstGeom prst="ellipseRibbon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588000" y="2514600"/>
            <a:ext cx="5257800" cy="754053"/>
          </a:xfrm>
          <a:prstGeom prst="rect">
            <a:avLst/>
          </a:prstGeom>
          <a:noFill/>
        </p:spPr>
        <p:txBody>
          <a:bodyPr wrap="square" rtlCol="0">
            <a:spAutoFit/>
          </a:bodyPr>
          <a:lstStyle/>
          <a:p>
            <a:r>
              <a:rPr lang="en-US" dirty="0" smtClean="0">
                <a:solidFill>
                  <a:schemeClr val="bg1"/>
                </a:solidFill>
              </a:rPr>
              <a:t>Security</a:t>
            </a:r>
            <a:endParaRPr lang="en-US" dirty="0">
              <a:solidFill>
                <a:schemeClr val="bg1"/>
              </a:solidFill>
            </a:endParaRPr>
          </a:p>
        </p:txBody>
      </p:sp>
    </p:spTree>
    <p:extLst>
      <p:ext uri="{BB962C8B-B14F-4D97-AF65-F5344CB8AC3E}">
        <p14:creationId xmlns:p14="http://schemas.microsoft.com/office/powerpoint/2010/main" val="3370371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Overview: CAI and </a:t>
            </a:r>
            <a:r>
              <a:rPr lang="en-US" dirty="0" smtClean="0">
                <a:solidFill>
                  <a:schemeClr val="accent3"/>
                </a:solidFill>
              </a:rPr>
              <a:t>data security</a:t>
            </a:r>
            <a:endParaRPr lang="en-US" dirty="0">
              <a:solidFill>
                <a:schemeClr val="accent3"/>
              </a:solidFill>
            </a:endParaRPr>
          </a:p>
        </p:txBody>
      </p:sp>
      <p:sp>
        <p:nvSpPr>
          <p:cNvPr id="5" name="Content Placeholder 4"/>
          <p:cNvSpPr>
            <a:spLocks noGrp="1"/>
          </p:cNvSpPr>
          <p:nvPr>
            <p:ph idx="1"/>
          </p:nvPr>
        </p:nvSpPr>
        <p:spPr/>
        <p:txBody>
          <a:bodyPr>
            <a:normAutofit lnSpcReduction="10000"/>
          </a:bodyPr>
          <a:lstStyle/>
          <a:p>
            <a:pPr marL="0" indent="0">
              <a:buNone/>
            </a:pPr>
            <a:r>
              <a:rPr lang="en-US" b="1" dirty="0" smtClean="0">
                <a:solidFill>
                  <a:srgbClr val="FFC000"/>
                </a:solidFill>
              </a:rPr>
              <a:t>Data security </a:t>
            </a:r>
          </a:p>
          <a:p>
            <a:pPr>
              <a:buFont typeface="Arial" panose="020B0604020202020204" pitchFamily="34" charset="0"/>
              <a:buChar char="•"/>
            </a:pPr>
            <a:r>
              <a:rPr lang="en-US" dirty="0" smtClean="0"/>
              <a:t>Protocols </a:t>
            </a:r>
          </a:p>
          <a:p>
            <a:pPr lvl="1">
              <a:buFont typeface="Arial" panose="020B0604020202020204" pitchFamily="34" charset="0"/>
              <a:buChar char="•"/>
            </a:pPr>
            <a:r>
              <a:rPr lang="en-US" dirty="0" smtClean="0"/>
              <a:t>Encrypt all PII and sensitive data from capture on device, through transmission, and to device or cloud storage </a:t>
            </a:r>
          </a:p>
          <a:p>
            <a:pPr lvl="1">
              <a:buFont typeface="Arial" panose="020B0604020202020204" pitchFamily="34" charset="0"/>
              <a:buChar char="•"/>
            </a:pPr>
            <a:r>
              <a:rPr lang="en-US" dirty="0" smtClean="0"/>
              <a:t>Separate PII and sensitive data ASAP </a:t>
            </a:r>
          </a:p>
          <a:p>
            <a:pPr lvl="1">
              <a:buFont typeface="Arial" panose="020B0604020202020204" pitchFamily="34" charset="0"/>
              <a:buChar char="•"/>
            </a:pPr>
            <a:r>
              <a:rPr lang="en-US" dirty="0" smtClean="0"/>
              <a:t>Use </a:t>
            </a:r>
            <a:r>
              <a:rPr lang="en-US" smtClean="0"/>
              <a:t>excellent passwords </a:t>
            </a:r>
            <a:endParaRPr lang="en-US" dirty="0" smtClean="0"/>
          </a:p>
          <a:p>
            <a:pPr>
              <a:buFont typeface="Arial" panose="020B0604020202020204" pitchFamily="34" charset="0"/>
              <a:buChar char="•"/>
            </a:pPr>
            <a:r>
              <a:rPr lang="en-US" dirty="0" smtClean="0"/>
              <a:t>Resources</a:t>
            </a:r>
          </a:p>
          <a:p>
            <a:pPr lvl="1">
              <a:buFont typeface="Arial" panose="020B0604020202020204" pitchFamily="34" charset="0"/>
              <a:buChar char="•"/>
            </a:pPr>
            <a:r>
              <a:rPr lang="en-US" sz="2800" dirty="0" smtClean="0"/>
              <a:t>IPA’s </a:t>
            </a:r>
            <a:r>
              <a:rPr lang="en-US" sz="2800" dirty="0"/>
              <a:t>general information on data security: </a:t>
            </a:r>
            <a:r>
              <a:rPr lang="en-US" sz="2800" dirty="0">
                <a:hlinkClick r:id="rId3"/>
              </a:rPr>
              <a:t>ipastorage.box.com/data-security </a:t>
            </a:r>
            <a:endParaRPr lang="en-US" sz="2800" dirty="0" smtClean="0"/>
          </a:p>
          <a:p>
            <a:pPr lvl="1">
              <a:buFont typeface="Arial" panose="020B0604020202020204" pitchFamily="34" charset="0"/>
              <a:buChar char="•"/>
            </a:pPr>
            <a:r>
              <a:rPr lang="en-US" sz="2800" dirty="0" smtClean="0"/>
              <a:t>IPA’s recommended </a:t>
            </a:r>
            <a:r>
              <a:rPr lang="en-US" sz="2800" dirty="0"/>
              <a:t>practices for securing each device type: </a:t>
            </a:r>
            <a:r>
              <a:rPr lang="en-US" sz="2800" dirty="0" smtClean="0">
                <a:hlinkClick r:id="rId4"/>
              </a:rPr>
              <a:t>ipastorage.box.com/guideline-data-device-security</a:t>
            </a:r>
            <a:endParaRPr lang="en-US" sz="2800" dirty="0"/>
          </a:p>
        </p:txBody>
      </p:sp>
    </p:spTree>
    <p:extLst>
      <p:ext uri="{BB962C8B-B14F-4D97-AF65-F5344CB8AC3E}">
        <p14:creationId xmlns:p14="http://schemas.microsoft.com/office/powerpoint/2010/main" val="14144746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1" y="390525"/>
            <a:ext cx="10058400" cy="1625600"/>
          </a:xfrm>
        </p:spPr>
        <p:txBody>
          <a:bodyPr>
            <a:normAutofit/>
          </a:bodyPr>
          <a:lstStyle/>
          <a:p>
            <a:r>
              <a:rPr lang="en-US" dirty="0" smtClean="0"/>
              <a:t>Overview: DQA and </a:t>
            </a:r>
            <a:r>
              <a:rPr lang="en-US" dirty="0" smtClean="0">
                <a:solidFill>
                  <a:schemeClr val="accent3"/>
                </a:solidFill>
              </a:rPr>
              <a:t>programming</a:t>
            </a:r>
            <a:endParaRPr lang="en-US" dirty="0">
              <a:solidFill>
                <a:schemeClr val="accent3"/>
              </a:solidFill>
            </a:endParaRPr>
          </a:p>
        </p:txBody>
      </p:sp>
      <p:sp>
        <p:nvSpPr>
          <p:cNvPr id="5" name="Content Placeholder 4"/>
          <p:cNvSpPr>
            <a:spLocks noGrp="1"/>
          </p:cNvSpPr>
          <p:nvPr>
            <p:ph idx="1"/>
          </p:nvPr>
        </p:nvSpPr>
        <p:spPr/>
        <p:txBody>
          <a:bodyPr>
            <a:normAutofit/>
          </a:bodyPr>
          <a:lstStyle/>
          <a:p>
            <a:pPr marL="0" indent="0">
              <a:buNone/>
            </a:pPr>
            <a:r>
              <a:rPr lang="en-US" b="1" dirty="0" smtClean="0">
                <a:solidFill>
                  <a:srgbClr val="FFC000"/>
                </a:solidFill>
              </a:rPr>
              <a:t>Programming</a:t>
            </a:r>
          </a:p>
          <a:p>
            <a:pPr>
              <a:buFont typeface="Arial" panose="020B0604020202020204" pitchFamily="34" charset="0"/>
              <a:buChar char="•"/>
            </a:pPr>
            <a:r>
              <a:rPr lang="en-US" dirty="0" smtClean="0"/>
              <a:t>Protocols </a:t>
            </a:r>
          </a:p>
          <a:p>
            <a:pPr lvl="1">
              <a:buFont typeface="Arial" panose="020B0604020202020204" pitchFamily="34" charset="0"/>
              <a:buChar char="•"/>
            </a:pPr>
            <a:r>
              <a:rPr lang="en-US" dirty="0" smtClean="0"/>
              <a:t>Manage instrument versions, match to data </a:t>
            </a:r>
          </a:p>
          <a:p>
            <a:pPr lvl="1">
              <a:buFont typeface="Arial" panose="020B0604020202020204" pitchFamily="34" charset="0"/>
              <a:buChar char="•"/>
            </a:pPr>
            <a:r>
              <a:rPr lang="en-US" dirty="0" smtClean="0"/>
              <a:t>Program in constraints, logic checks, skips, piped/dynamic text (when possible) </a:t>
            </a:r>
          </a:p>
          <a:p>
            <a:pPr lvl="1">
              <a:buFont typeface="Arial" panose="020B0604020202020204" pitchFamily="34" charset="0"/>
              <a:buChar char="•"/>
            </a:pPr>
            <a:r>
              <a:rPr lang="en-US" dirty="0" smtClean="0"/>
              <a:t>Pilot on paper and device, in office and in field </a:t>
            </a:r>
          </a:p>
          <a:p>
            <a:pPr lvl="1">
              <a:buFont typeface="Arial" panose="020B0604020202020204" pitchFamily="34" charset="0"/>
              <a:buChar char="•"/>
            </a:pPr>
            <a:r>
              <a:rPr lang="en-US" dirty="0" smtClean="0"/>
              <a:t>Leave </a:t>
            </a:r>
            <a:r>
              <a:rPr lang="en-US" i="1" dirty="0" smtClean="0"/>
              <a:t>significant</a:t>
            </a:r>
            <a:r>
              <a:rPr lang="en-US" dirty="0" smtClean="0"/>
              <a:t> time for piloting and revision </a:t>
            </a:r>
          </a:p>
          <a:p>
            <a:pPr>
              <a:buFont typeface="Arial" panose="020B0604020202020204" pitchFamily="34" charset="0"/>
              <a:buChar char="•"/>
            </a:pPr>
            <a:r>
              <a:rPr lang="en-US" dirty="0" smtClean="0"/>
              <a:t>Resources</a:t>
            </a:r>
          </a:p>
          <a:p>
            <a:pPr lvl="1">
              <a:buFont typeface="Arial" panose="020B0604020202020204" pitchFamily="34" charset="0"/>
              <a:buChar char="•"/>
            </a:pPr>
            <a:r>
              <a:rPr lang="en-US" dirty="0" smtClean="0"/>
              <a:t>Box </a:t>
            </a:r>
            <a:r>
              <a:rPr lang="en-US" dirty="0" smtClean="0">
                <a:hlinkClick r:id="rId3"/>
              </a:rPr>
              <a:t>link</a:t>
            </a:r>
            <a:r>
              <a:rPr lang="en-US" dirty="0" smtClean="0"/>
              <a:t> (including software training courses) </a:t>
            </a:r>
          </a:p>
        </p:txBody>
      </p:sp>
    </p:spTree>
    <p:extLst>
      <p:ext uri="{BB962C8B-B14F-4D97-AF65-F5344CB8AC3E}">
        <p14:creationId xmlns:p14="http://schemas.microsoft.com/office/powerpoint/2010/main" val="37056382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A5AE0F5B792AB448AC69C4E0957E822" ma:contentTypeVersion="0" ma:contentTypeDescription="Create a new document." ma:contentTypeScope="" ma:versionID="57a8f822c8ab2736c2e808623b062555">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A02B824-ED67-42B7-B7ED-CD6BAFC8CC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D1F137D4-3106-4B19-8C91-0E92F4FB7467}">
  <ds:schemaRefs>
    <ds:schemaRef ds:uri="http://schemas.microsoft.com/office/2006/metadata/properties"/>
    <ds:schemaRef ds:uri="http://schemas.microsoft.com/office/infopath/2007/PartnerControls"/>
    <ds:schemaRef ds:uri="http://purl.org/dc/terms/"/>
    <ds:schemaRef ds:uri="http://schemas.microsoft.com/office/2006/documentManagement/types"/>
    <ds:schemaRef ds:uri="http://www.w3.org/XML/1998/namespace"/>
    <ds:schemaRef ds:uri="http://purl.org/dc/elements/1.1/"/>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A9647974-635A-4395-BB7E-3EC1A09F8CD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5965</TotalTime>
  <Pages>0</Pages>
  <Words>1726</Words>
  <Characters>0</Characters>
  <Application>Microsoft Office PowerPoint</Application>
  <PresentationFormat>Custom</PresentationFormat>
  <Lines>0</Lines>
  <Paragraphs>327</Paragraphs>
  <Slides>34</Slides>
  <Notes>26</Notes>
  <HiddenSlides>0</HiddenSlides>
  <MMClips>7</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ＭＳ Ｐゴシック</vt:lpstr>
      <vt:lpstr>Arial</vt:lpstr>
      <vt:lpstr>Calibri</vt:lpstr>
      <vt:lpstr>Gill Sans</vt:lpstr>
      <vt:lpstr>Open Sans</vt:lpstr>
      <vt:lpstr>Wingdings</vt:lpstr>
      <vt:lpstr>Wingdings 2</vt:lpstr>
      <vt:lpstr>ヒラギノ角ゴ ProN W3</vt:lpstr>
      <vt:lpstr>Custom Design</vt:lpstr>
      <vt:lpstr>Global Staff Training Data quality assurance</vt:lpstr>
      <vt:lpstr>Presentation Outline</vt:lpstr>
      <vt:lpstr>Intro: you from 9-5, with DQA all set up </vt:lpstr>
      <vt:lpstr>Intro: you and your colleagues at 5, with DQA all set up </vt:lpstr>
      <vt:lpstr>Intro: your project, without DQA </vt:lpstr>
      <vt:lpstr>Presentation Outline</vt:lpstr>
      <vt:lpstr>Overview of data quality protocols</vt:lpstr>
      <vt:lpstr>Overview: CAI and data security</vt:lpstr>
      <vt:lpstr>Overview: DQA and programming</vt:lpstr>
      <vt:lpstr>Overview: DQA and importing</vt:lpstr>
      <vt:lpstr>Overview: DQA and editing</vt:lpstr>
      <vt:lpstr>Overview: DQA and monitoring </vt:lpstr>
      <vt:lpstr>Overview: DQA and backchecks </vt:lpstr>
      <vt:lpstr>Overview: DQA and HFCs </vt:lpstr>
      <vt:lpstr>Presentation Outline</vt:lpstr>
      <vt:lpstr>Breakdown: importing with -odkmeta-</vt:lpstr>
      <vt:lpstr>Breakdown: exporting from ODK/SurveyCTO</vt:lpstr>
      <vt:lpstr>Why -odkmeta- over SurveyCTO Stata templates?</vt:lpstr>
      <vt:lpstr>Breakdown: backchecks with -bcstats-</vt:lpstr>
      <vt:lpstr>Breakdown: high frequency checks</vt:lpstr>
      <vt:lpstr>Presentation Outline</vt:lpstr>
      <vt:lpstr>Lab exercise prerequisites</vt:lpstr>
      <vt:lpstr>Lab exercise: overview</vt:lpstr>
      <vt:lpstr>Lab exercise: instructions</vt:lpstr>
      <vt:lpstr>Discuss: ODK form, raw data, odkmeta</vt:lpstr>
      <vt:lpstr>Implement: odkmeta </vt:lpstr>
      <vt:lpstr>Discuss: high frequency checks </vt:lpstr>
      <vt:lpstr>Implement: high frequency checks </vt:lpstr>
      <vt:lpstr>Discuss: backcheck comparisons</vt:lpstr>
      <vt:lpstr>Implement: backcheck comparisons</vt:lpstr>
      <vt:lpstr>Congratulations!</vt:lpstr>
      <vt:lpstr>Discuss: what’s missing from lab exercise</vt:lpstr>
      <vt:lpstr>Today’s most important takeaway </vt:lpstr>
      <vt:lpstr>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INNOVATIONS FOR POVERTY ACTION</dc:title>
  <dc:creator>Nathanael</dc:creator>
  <cp:lastModifiedBy>Chris Boyer</cp:lastModifiedBy>
  <cp:revision>116</cp:revision>
  <dcterms:created xsi:type="dcterms:W3CDTF">2012-11-28T22:07:56Z</dcterms:created>
  <dcterms:modified xsi:type="dcterms:W3CDTF">2015-08-18T14:57:19Z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0x0101001A5AE0F5B792AB448AC69C4E0957E822</vt:lpwstr>
  </property>
</Properties>
</file>